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02" r:id="rId2"/>
    <p:sldId id="303" r:id="rId3"/>
    <p:sldId id="306" r:id="rId4"/>
    <p:sldId id="305" r:id="rId5"/>
    <p:sldId id="312" r:id="rId6"/>
    <p:sldId id="311" r:id="rId7"/>
    <p:sldId id="310" r:id="rId8"/>
    <p:sldId id="308" r:id="rId9"/>
    <p:sldId id="313" r:id="rId10"/>
    <p:sldId id="315" r:id="rId11"/>
    <p:sldId id="318" r:id="rId12"/>
    <p:sldId id="314" r:id="rId13"/>
    <p:sldId id="339" r:id="rId14"/>
    <p:sldId id="319" r:id="rId15"/>
    <p:sldId id="343" r:id="rId16"/>
    <p:sldId id="330" r:id="rId17"/>
    <p:sldId id="329" r:id="rId18"/>
    <p:sldId id="321" r:id="rId19"/>
    <p:sldId id="322" r:id="rId20"/>
    <p:sldId id="337" r:id="rId21"/>
    <p:sldId id="323" r:id="rId22"/>
    <p:sldId id="324" r:id="rId23"/>
    <p:sldId id="316" r:id="rId24"/>
    <p:sldId id="333" r:id="rId25"/>
    <p:sldId id="334" r:id="rId26"/>
    <p:sldId id="342" r:id="rId27"/>
    <p:sldId id="309" r:id="rId28"/>
  </p:sldIdLst>
  <p:sldSz cx="9904413" cy="6858000"/>
  <p:notesSz cx="6797675" cy="9926638"/>
  <p:embeddedFontLst>
    <p:embeddedFont>
      <p:font typeface="KoPubWorld돋움체_Pro Medium" panose="00000600000000000000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KoPubWorld돋움체_Pro Bold" panose="00000800000000000000" pitchFamily="50" charset="-127"/>
      <p:bold r:id="rId34"/>
    </p:embeddedFont>
    <p:embeddedFont>
      <p:font typeface="KoPubWorld돋움체 Medium" panose="00000600000000000000" pitchFamily="2" charset="-127"/>
      <p:regular r:id="rId35"/>
    </p:embeddedFont>
    <p:embeddedFont>
      <p:font typeface="KoPubWorld돋움체 Light" panose="00000300000000000000" pitchFamily="2" charset="-127"/>
      <p:regular r:id="rId36"/>
    </p:embeddedFont>
    <p:embeddedFont>
      <p:font typeface="KoPubWorld돋움체 Bold" panose="00000800000000000000" pitchFamily="2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3119">
          <p15:clr>
            <a:srgbClr val="A4A3A4"/>
          </p15:clr>
        </p15:guide>
        <p15:guide id="5" pos="216">
          <p15:clr>
            <a:srgbClr val="A4A3A4"/>
          </p15:clr>
        </p15:guide>
        <p15:guide id="6" pos="6022">
          <p15:clr>
            <a:srgbClr val="A4A3A4"/>
          </p15:clr>
        </p15:guide>
        <p15:guide id="7" pos="125">
          <p15:clr>
            <a:srgbClr val="A4A3A4"/>
          </p15:clr>
        </p15:guide>
        <p15:guide id="8" pos="6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999B"/>
    <a:srgbClr val="BD9395"/>
    <a:srgbClr val="A0888A"/>
    <a:srgbClr val="8F8284"/>
    <a:srgbClr val="7C7B7C"/>
    <a:srgbClr val="E0C695"/>
    <a:srgbClr val="E0B184"/>
    <a:srgbClr val="E29068"/>
    <a:srgbClr val="E47857"/>
    <a:srgbClr val="E27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4" autoAdjust="0"/>
    <p:restoredTop sz="89055" autoAdjust="0"/>
  </p:normalViewPr>
  <p:slideViewPr>
    <p:cSldViewPr>
      <p:cViewPr>
        <p:scale>
          <a:sx n="64" d="100"/>
          <a:sy n="64" d="100"/>
        </p:scale>
        <p:origin x="1680" y="114"/>
      </p:cViewPr>
      <p:guideLst>
        <p:guide orient="horz" pos="4110"/>
        <p:guide orient="horz" pos="799"/>
        <p:guide orient="horz" pos="981"/>
        <p:guide pos="3119"/>
        <p:guide pos="216"/>
        <p:guide pos="6022"/>
        <p:guide pos="125"/>
        <p:guide pos="61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11472"/>
    </p:cViewPr>
  </p:sorterViewPr>
  <p:notesViewPr>
    <p:cSldViewPr>
      <p:cViewPr varScale="1">
        <p:scale>
          <a:sx n="70" d="100"/>
          <a:sy n="70" d="100"/>
        </p:scale>
        <p:origin x="-3246" y="-102"/>
      </p:cViewPr>
      <p:guideLst>
        <p:guide orient="horz" pos="3127"/>
        <p:guide pos="214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091F69"/>
              </a:solidFill>
              <a:ln>
                <a:noFill/>
              </a:ln>
              <a:effectLst/>
            </c:spPr>
          </c:dPt>
          <c:cat>
            <c:numRef>
              <c:f>Sheet1!$A$2:$A$7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19611</c:v>
                </c:pt>
                <c:pt idx="1">
                  <c:v>23510</c:v>
                </c:pt>
                <c:pt idx="2">
                  <c:v>27733</c:v>
                </c:pt>
                <c:pt idx="3">
                  <c:v>33565</c:v>
                </c:pt>
                <c:pt idx="4">
                  <c:v>38108</c:v>
                </c:pt>
                <c:pt idx="5">
                  <c:v>45232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88934192"/>
        <c:axId val="-1788933648"/>
      </c:barChart>
      <c:catAx>
        <c:axId val="-178893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788933648"/>
        <c:crosses val="autoZero"/>
        <c:auto val="1"/>
        <c:lblAlgn val="ctr"/>
        <c:lblOffset val="100"/>
        <c:noMultiLvlLbl val="0"/>
      </c:catAx>
      <c:valAx>
        <c:axId val="-1788933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8893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5F6C1-9C53-46CA-AF92-00739B203BAC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EDA9C-7EC5-4290-BD38-4BD7863F7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95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C9673-CACF-4AFE-B0F3-8EFC169C9E41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F2C92-BABB-47AC-8D38-EBFC9130B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0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사용자가 고른 </a:t>
            </a:r>
            <a:r>
              <a:rPr lang="ko-KR" altLang="en-US" spc="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아이돌의</a:t>
            </a:r>
            <a:r>
              <a:rPr lang="ko-KR" altLang="en-US" spc="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안무가 서비스에서 제공되고</a:t>
            </a:r>
            <a:r>
              <a:rPr lang="en-US" altLang="ko-KR" spc="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pc="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이를 </a:t>
            </a:r>
            <a:r>
              <a:rPr lang="ko-KR" altLang="en-US" spc="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따라추는</a:t>
            </a:r>
            <a:r>
              <a:rPr lang="ko-KR" altLang="en-US" spc="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사용자의 모습이 </a:t>
            </a:r>
            <a:r>
              <a:rPr lang="ko-KR" altLang="en-US" spc="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웹캠으로</a:t>
            </a:r>
            <a:r>
              <a:rPr lang="ko-KR" altLang="en-US" spc="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인식받아</a:t>
            </a:r>
            <a:r>
              <a:rPr lang="ko-KR" altLang="en-US" spc="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동작이 안무와 일치하는지 평가함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8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" y="88"/>
            <a:ext cx="9902820" cy="68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45" y="188550"/>
            <a:ext cx="1656231" cy="4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0" y="0"/>
            <a:ext cx="99029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636" y="169840"/>
            <a:ext cx="1656231" cy="4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05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44"/>
            <a:ext cx="9902823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ko-KR" altLang="en-US" sz="4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en-US" altLang="ko-KR" dirty="0" smtClean="0"/>
              <a:t>1. </a:t>
            </a:r>
            <a:r>
              <a:rPr lang="ko-KR" altLang="en-US" dirty="0" smtClean="0"/>
              <a:t>타이틀을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4809199" y="6639136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 userDrawn="1"/>
        </p:nvSpPr>
        <p:spPr>
          <a:xfrm>
            <a:off x="406" y="1243012"/>
            <a:ext cx="9903600" cy="0"/>
          </a:xfrm>
          <a:custGeom>
            <a:avLst/>
            <a:gdLst>
              <a:gd name="connsiteX0" fmla="*/ 0 w 9925050"/>
              <a:gd name="connsiteY0" fmla="*/ 0 h 0"/>
              <a:gd name="connsiteX1" fmla="*/ 9925050 w 9925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5050">
                <a:moveTo>
                  <a:pt x="0" y="0"/>
                </a:moveTo>
                <a:lnTo>
                  <a:pt x="9925050" y="0"/>
                </a:lnTo>
              </a:path>
            </a:pathLst>
          </a:custGeom>
          <a:noFill/>
          <a:ln w="12700">
            <a:solidFill>
              <a:srgbClr val="1C7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credu\Desktop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59844" y="6601330"/>
            <a:ext cx="545732" cy="1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47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" y="88"/>
            <a:ext cx="9902819" cy="68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06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21" y="274638"/>
            <a:ext cx="89139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1" y="1600201"/>
            <a:ext cx="89139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20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2C19-10E2-4320-8ABB-8D84A3C7717E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008" y="6356351"/>
            <a:ext cx="3136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163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41928-14D8-44F4-BAEA-D2A83F69B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8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4" r:id="rId2"/>
    <p:sldLayoutId id="2147483682" r:id="rId3"/>
    <p:sldLayoutId id="2147483685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48.jpe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1904178" y="1537003"/>
            <a:ext cx="56403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eaLnBrk="0" latinLnBrk="0" hangingPunct="0"/>
            <a:r>
              <a:rPr lang="ko-KR" altLang="en-US" sz="2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혁신성장 청년인재 집중양성</a:t>
            </a:r>
            <a:r>
              <a:rPr lang="en-US" altLang="ko-KR" sz="2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20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2066433" y="2172316"/>
            <a:ext cx="5818188" cy="1440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lnSpc>
                <a:spcPct val="130000"/>
              </a:lnSpc>
            </a:pPr>
            <a:r>
              <a:rPr lang="ko-KR" altLang="en-US" sz="36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이미지 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분류 기반 </a:t>
            </a:r>
          </a:p>
          <a:p>
            <a:pPr algn="ctr" eaLnBrk="0" latinLnBrk="0" hangingPunct="0">
              <a:lnSpc>
                <a:spcPct val="130000"/>
              </a:lnSpc>
            </a:pPr>
            <a:r>
              <a:rPr lang="en-US" altLang="ko-KR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K-POP 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안무 </a:t>
            </a:r>
            <a:r>
              <a:rPr lang="ko-KR" altLang="en-US" sz="3600" b="1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티칭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서비스 개발 </a:t>
            </a: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155333" y="3882556"/>
            <a:ext cx="5640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/>
            <a:r>
              <a:rPr lang="ko-KR" altLang="en-US" sz="2200" b="1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이예랑</a:t>
            </a:r>
            <a:r>
              <a:rPr lang="ko-KR" altLang="en-US" sz="2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배소현 </a:t>
            </a:r>
            <a:r>
              <a:rPr lang="ko-KR" altLang="en-US" sz="2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정수현 </a:t>
            </a:r>
            <a:r>
              <a:rPr lang="ko-KR" altLang="en-US" sz="2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이가은 </a:t>
            </a:r>
            <a:r>
              <a:rPr lang="ko-KR" altLang="en-US" sz="2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한겨레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0696" y="1792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발표회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2287836" y="5013220"/>
            <a:ext cx="424859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/>
            <a:r>
              <a:rPr lang="en-US" altLang="ko-KR" sz="2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MBM</a:t>
            </a:r>
          </a:p>
          <a:p>
            <a:pPr algn="ctr" eaLnBrk="0" latinLnBrk="0" hangingPunct="0"/>
            <a:r>
              <a:rPr lang="en-US" altLang="ko-KR" sz="2200" b="1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(Mountain Beyond a Mountain)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4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2006" y="1556740"/>
            <a:ext cx="554477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8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 상세 내용</a:t>
            </a: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</a:t>
            </a:r>
            <a:r>
              <a:rPr lang="ko-KR" altLang="en-US" sz="24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아키텍쳐</a:t>
            </a:r>
            <a:endParaRPr lang="en-US" altLang="ko-KR" sz="24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</a:t>
            </a:r>
            <a:r>
              <a:rPr lang="ko-KR" altLang="en-US" sz="24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로직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 기술 선정 배경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확보</a:t>
            </a: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en-US" altLang="ko-KR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모델링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</a:t>
            </a:r>
            <a:r>
              <a:rPr lang="ko-KR" altLang="en-US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sz="24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기술 시연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5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2-1)  </a:t>
            </a:r>
            <a:r>
              <a:rPr lang="ko-KR" altLang="en-US" sz="2800" b="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서비스 </a:t>
            </a:r>
            <a:r>
              <a:rPr lang="ko-KR" altLang="en-US" sz="2800" b="0" spc="-200" dirty="0" err="1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아키텍쳐</a:t>
            </a:r>
            <a:endParaRPr lang="ko-KR" altLang="en-US" sz="2800" b="0" spc="-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5130" y="755348"/>
            <a:ext cx="56797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ko-KR" altLang="en-US" dirty="0">
                <a:solidFill>
                  <a:schemeClr val="tx1"/>
                </a:solidFill>
              </a:rPr>
              <a:t>구현되는 서비스를 사용자와 개발자 입장에서 </a:t>
            </a:r>
            <a:r>
              <a:rPr lang="ko-KR" altLang="en-US" dirty="0" err="1" smtClean="0">
                <a:solidFill>
                  <a:schemeClr val="tx1"/>
                </a:solidFill>
              </a:rPr>
              <a:t>아키텍쳐로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표현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3" name="순서도: 대체 처리 52"/>
          <p:cNvSpPr/>
          <p:nvPr/>
        </p:nvSpPr>
        <p:spPr>
          <a:xfrm>
            <a:off x="3146844" y="4426106"/>
            <a:ext cx="1382318" cy="738916"/>
          </a:xfrm>
          <a:prstGeom prst="flowChartAlternateProcess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1200" dirty="0" smtClean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Users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skeleton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833210" y="1844780"/>
            <a:ext cx="1982956" cy="4320600"/>
          </a:xfrm>
          <a:prstGeom prst="rect">
            <a:avLst/>
          </a:prstGeom>
          <a:ln w="38100">
            <a:solidFill>
              <a:srgbClr val="091F6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728280" y="1844780"/>
            <a:ext cx="4342922" cy="4320600"/>
          </a:xfrm>
          <a:prstGeom prst="rect">
            <a:avLst/>
          </a:prstGeom>
          <a:ln w="38100">
            <a:solidFill>
              <a:srgbClr val="1C75E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4993048" y="4149100"/>
            <a:ext cx="3813387" cy="1953078"/>
          </a:xfrm>
          <a:prstGeom prst="flowChartAlternateProcess">
            <a:avLst/>
          </a:prstGeom>
          <a:ln>
            <a:solidFill>
              <a:srgbClr val="1C75E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7" name="순서도: 대체 처리 56"/>
          <p:cNvSpPr/>
          <p:nvPr/>
        </p:nvSpPr>
        <p:spPr>
          <a:xfrm>
            <a:off x="5805145" y="3488899"/>
            <a:ext cx="2189193" cy="270966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CNN </a:t>
            </a:r>
            <a:r>
              <a:rPr lang="ko-KR" altLang="en-US" sz="1200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학습</a:t>
            </a:r>
            <a:endParaRPr lang="ko-KR" altLang="en-US" sz="12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811281" y="2894513"/>
            <a:ext cx="2176920" cy="299925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전처리</a:t>
            </a:r>
          </a:p>
        </p:txBody>
      </p:sp>
      <p:sp>
        <p:nvSpPr>
          <p:cNvPr id="59" name="순서도: 대체 처리 58"/>
          <p:cNvSpPr/>
          <p:nvPr/>
        </p:nvSpPr>
        <p:spPr>
          <a:xfrm>
            <a:off x="5367808" y="5111436"/>
            <a:ext cx="3069587" cy="307006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skeleton </a:t>
            </a:r>
            <a:r>
              <a:rPr lang="ko-KR" altLang="en-US" sz="12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 이미지 분류</a:t>
            </a:r>
          </a:p>
        </p:txBody>
      </p:sp>
      <p:sp>
        <p:nvSpPr>
          <p:cNvPr id="60" name="순서도: 대체 처리 59"/>
          <p:cNvSpPr/>
          <p:nvPr/>
        </p:nvSpPr>
        <p:spPr>
          <a:xfrm>
            <a:off x="6968177" y="4436572"/>
            <a:ext cx="1469218" cy="438505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Trained VGG16 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</a:t>
            </a:r>
          </a:p>
          <a:p>
            <a:pPr algn="ctr"/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76919" y="5497553"/>
            <a:ext cx="128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rgbClr val="7030A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매칭</a:t>
            </a:r>
            <a:r>
              <a:rPr lang="ko-KR" altLang="en-US" sz="1400" dirty="0" smtClean="0">
                <a:solidFill>
                  <a:srgbClr val="7030A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평가</a:t>
            </a:r>
            <a:endParaRPr lang="ko-KR" altLang="en-US" sz="1400" dirty="0">
              <a:solidFill>
                <a:srgbClr val="7030A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4" name="순서도: 대체 처리 63"/>
          <p:cNvSpPr/>
          <p:nvPr/>
        </p:nvSpPr>
        <p:spPr>
          <a:xfrm>
            <a:off x="1133529" y="2060810"/>
            <a:ext cx="1382318" cy="332812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Start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화면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1133529" y="2647329"/>
            <a:ext cx="1382318" cy="439603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그룹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노래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멤버 선택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화면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989290" y="4149100"/>
            <a:ext cx="1670797" cy="1953078"/>
          </a:xfrm>
          <a:prstGeom prst="flowChartAlternateProcess">
            <a:avLst/>
          </a:prstGeom>
          <a:ln w="28575">
            <a:solidFill>
              <a:srgbClr val="091F6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1130120" y="4451757"/>
            <a:ext cx="1389137" cy="343315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동작 제공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9" name="순서도: 대체 처리 68"/>
          <p:cNvSpPr/>
          <p:nvPr/>
        </p:nvSpPr>
        <p:spPr>
          <a:xfrm>
            <a:off x="1133529" y="5169345"/>
            <a:ext cx="1382318" cy="757130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매칭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 다음 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제공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1133529" y="3340639"/>
            <a:ext cx="1382318" cy="439603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춤 영상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제공 및 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준비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화면</a:t>
            </a:r>
          </a:p>
        </p:txBody>
      </p:sp>
      <p:sp>
        <p:nvSpPr>
          <p:cNvPr id="72" name="오른쪽 화살표 71"/>
          <p:cNvSpPr/>
          <p:nvPr/>
        </p:nvSpPr>
        <p:spPr>
          <a:xfrm rot="5400000">
            <a:off x="1706641" y="2362847"/>
            <a:ext cx="236095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꺾인 연결선 76"/>
          <p:cNvCxnSpPr/>
          <p:nvPr/>
        </p:nvCxnSpPr>
        <p:spPr>
          <a:xfrm flipV="1">
            <a:off x="2515847" y="4653170"/>
            <a:ext cx="630997" cy="697288"/>
          </a:xfrm>
          <a:prstGeom prst="bentConnector3">
            <a:avLst>
              <a:gd name="adj1" fmla="val 61501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314363" y="4309444"/>
            <a:ext cx="1029361" cy="3035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60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Webcam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5822992" y="2060810"/>
            <a:ext cx="2153498" cy="539242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Openpose</a:t>
            </a:r>
            <a:r>
              <a:rPr lang="en-US" altLang="ko-KR" sz="12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</a:t>
            </a:r>
            <a:endParaRPr lang="en-US" altLang="ko-KR" sz="12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</a:t>
            </a:r>
            <a:r>
              <a:rPr lang="ko-KR" altLang="en-US" sz="12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skeleton </a:t>
            </a:r>
            <a:r>
              <a:rPr lang="ko-KR" altLang="en-US" sz="1200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12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set</a:t>
            </a:r>
            <a:endParaRPr lang="ko-KR" altLang="en-US" sz="12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9035" y="4005080"/>
            <a:ext cx="2501412" cy="313581"/>
          </a:xfrm>
          <a:prstGeom prst="rect">
            <a:avLst/>
          </a:prstGeom>
          <a:solidFill>
            <a:schemeClr val="bg1"/>
          </a:solidFill>
          <a:ln>
            <a:solidFill>
              <a:srgbClr val="1C7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Pose estimation logic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5367809" y="4436573"/>
            <a:ext cx="1468514" cy="441270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User Pose input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5367808" y="5654803"/>
            <a:ext cx="3069587" cy="271672"/>
          </a:xfrm>
          <a:prstGeom prst="flowChartAlternateProcess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Estimated Pose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0082" y="1700760"/>
            <a:ext cx="1069213" cy="306618"/>
          </a:xfrm>
          <a:prstGeom prst="rect">
            <a:avLst/>
          </a:prstGeom>
          <a:solidFill>
            <a:srgbClr val="091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Users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33869" y="1700760"/>
            <a:ext cx="1331745" cy="318356"/>
          </a:xfrm>
          <a:prstGeom prst="rect">
            <a:avLst/>
          </a:prstGeom>
          <a:solidFill>
            <a:srgbClr val="1C7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Developers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90082" y="4008161"/>
            <a:ext cx="1069213" cy="306618"/>
          </a:xfrm>
          <a:prstGeom prst="rect">
            <a:avLst/>
          </a:prstGeom>
          <a:solidFill>
            <a:schemeClr val="bg1"/>
          </a:solidFill>
          <a:ln>
            <a:solidFill>
              <a:srgbClr val="091F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포즈화면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6" name="오른쪽 화살표 45"/>
          <p:cNvSpPr/>
          <p:nvPr/>
        </p:nvSpPr>
        <p:spPr>
          <a:xfrm rot="5400000">
            <a:off x="1706641" y="3056157"/>
            <a:ext cx="236095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7" name="오른쪽 화살표 46"/>
          <p:cNvSpPr/>
          <p:nvPr/>
        </p:nvSpPr>
        <p:spPr>
          <a:xfrm rot="5400000">
            <a:off x="1706641" y="3749469"/>
            <a:ext cx="236095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1" name="오른쪽 화살표 90"/>
          <p:cNvSpPr/>
          <p:nvPr/>
        </p:nvSpPr>
        <p:spPr>
          <a:xfrm rot="5400000">
            <a:off x="6781694" y="2589654"/>
            <a:ext cx="236095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2" name="오른쪽 화살표 91"/>
          <p:cNvSpPr/>
          <p:nvPr/>
        </p:nvSpPr>
        <p:spPr>
          <a:xfrm rot="5400000">
            <a:off x="6781694" y="3184040"/>
            <a:ext cx="236095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3" name="오른쪽 화살표 92"/>
          <p:cNvSpPr/>
          <p:nvPr/>
        </p:nvSpPr>
        <p:spPr>
          <a:xfrm rot="5400000">
            <a:off x="6781694" y="3749469"/>
            <a:ext cx="236095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4" name="오른쪽 화살표 93"/>
          <p:cNvSpPr/>
          <p:nvPr/>
        </p:nvSpPr>
        <p:spPr>
          <a:xfrm rot="5400000">
            <a:off x="6781694" y="5378993"/>
            <a:ext cx="236095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5" name="오른쪽 화살표 94"/>
          <p:cNvSpPr/>
          <p:nvPr/>
        </p:nvSpPr>
        <p:spPr>
          <a:xfrm rot="5400000">
            <a:off x="6000287" y="4837703"/>
            <a:ext cx="236095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6" name="오른쪽 화살표 95"/>
          <p:cNvSpPr/>
          <p:nvPr/>
        </p:nvSpPr>
        <p:spPr>
          <a:xfrm rot="5400000">
            <a:off x="7584738" y="4835628"/>
            <a:ext cx="236095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오른쪽 화살표 41"/>
          <p:cNvSpPr/>
          <p:nvPr/>
        </p:nvSpPr>
        <p:spPr>
          <a:xfrm rot="5400000">
            <a:off x="1676359" y="4865777"/>
            <a:ext cx="296657" cy="3152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529162" y="4660388"/>
            <a:ext cx="84423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2515847" y="5805330"/>
            <a:ext cx="285754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1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2-2)  </a:t>
            </a:r>
            <a:r>
              <a:rPr lang="ko-KR" altLang="en-US" sz="2800" b="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서비스 </a:t>
            </a:r>
            <a:r>
              <a:rPr lang="ko-KR" altLang="en-US" sz="2800" b="0" spc="-200" dirty="0" err="1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로직</a:t>
            </a:r>
            <a:endParaRPr lang="ko-KR" altLang="en-US" sz="2800" b="0" spc="-200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clrChange>
              <a:clrFrom>
                <a:srgbClr val="E5F3FF"/>
              </a:clrFrom>
              <a:clrTo>
                <a:srgbClr val="E5F3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7719" y="3151353"/>
            <a:ext cx="1427339" cy="163544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633245" y="4077091"/>
            <a:ext cx="254641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231741" y="594470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웹페이지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55046" y="4270791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다운로드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92" y="3209672"/>
            <a:ext cx="673718" cy="67371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472556" y="4778073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sz="160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실행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90143" y="1720769"/>
            <a:ext cx="3743102" cy="4219299"/>
            <a:chOff x="-1169416" y="1705336"/>
            <a:chExt cx="3743102" cy="4219299"/>
          </a:xfrm>
        </p:grpSpPr>
        <p:grpSp>
          <p:nvGrpSpPr>
            <p:cNvPr id="17" name="그룹 16"/>
            <p:cNvGrpSpPr/>
            <p:nvPr/>
          </p:nvGrpSpPr>
          <p:grpSpPr>
            <a:xfrm>
              <a:off x="-1169416" y="1705336"/>
              <a:ext cx="3743102" cy="4219299"/>
              <a:chOff x="6125889" y="1469578"/>
              <a:chExt cx="2926079" cy="345052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6125889" y="1469578"/>
                <a:ext cx="2926079" cy="345052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4574" y="2492870"/>
                <a:ext cx="2848708" cy="872002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5"/>
              <a:srcRect b="17065"/>
              <a:stretch/>
            </p:blipFill>
            <p:spPr>
              <a:xfrm>
                <a:off x="6125889" y="1469579"/>
                <a:ext cx="2926079" cy="1095302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6"/>
              <a:srcRect l="2752" r="2892"/>
              <a:stretch/>
            </p:blipFill>
            <p:spPr>
              <a:xfrm>
                <a:off x="6148728" y="3284980"/>
                <a:ext cx="2880400" cy="1413175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7"/>
              <a:srcRect l="3624" t="5003" r="11219" b="1532"/>
              <a:stretch/>
            </p:blipFill>
            <p:spPr>
              <a:xfrm>
                <a:off x="6278924" y="4581160"/>
                <a:ext cx="2620008" cy="338938"/>
              </a:xfrm>
              <a:prstGeom prst="rect">
                <a:avLst/>
              </a:prstGeom>
            </p:spPr>
          </p:pic>
        </p:grp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9" t="4878" r="-18" b="152"/>
            <a:stretch/>
          </p:blipFill>
          <p:spPr>
            <a:xfrm>
              <a:off x="828164" y="2119665"/>
              <a:ext cx="1549756" cy="80526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888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867" y="3626103"/>
            <a:ext cx="1820945" cy="10277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 rot="5400000">
            <a:off x="8009143" y="2514058"/>
            <a:ext cx="374455" cy="1799006"/>
          </a:xfrm>
          <a:prstGeom prst="rightBrace">
            <a:avLst>
              <a:gd name="adj1" fmla="val 67432"/>
              <a:gd name="adj2" fmla="val 7655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17560" y="1836206"/>
            <a:ext cx="1380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시작 화면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733560" y="2737529"/>
            <a:ext cx="243204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2850" y="2263913"/>
            <a:ext cx="1864655" cy="1035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64" y="4967402"/>
            <a:ext cx="1863226" cy="1035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/>
          <p:nvPr/>
        </p:nvCxnSpPr>
        <p:spPr>
          <a:xfrm rot="5400000">
            <a:off x="3803575" y="3456368"/>
            <a:ext cx="243204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rot="5400000">
            <a:off x="3803575" y="4810867"/>
            <a:ext cx="243204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873239" y="4131967"/>
            <a:ext cx="243204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13322" y="4131967"/>
            <a:ext cx="243204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63910" y="3272161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준비 화면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15309" y="4686836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실행 화면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5156" y="1836206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선택 화면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7157" y="2165290"/>
            <a:ext cx="2136041" cy="3936655"/>
          </a:xfrm>
          <a:prstGeom prst="rect">
            <a:avLst/>
          </a:prstGeom>
          <a:noFill/>
          <a:ln w="12700">
            <a:solidFill>
              <a:srgbClr val="091F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296925" y="1836206"/>
            <a:ext cx="1798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안무 동작 제공 화면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91" y="2243748"/>
            <a:ext cx="1888934" cy="10284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2-2)  </a:t>
            </a:r>
            <a:r>
              <a:rPr lang="ko-KR" altLang="en-US" sz="2800" b="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서비스 </a:t>
            </a:r>
            <a:r>
              <a:rPr lang="ko-KR" altLang="en-US" sz="2800" b="0" spc="-200" dirty="0" err="1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로직</a:t>
            </a:r>
            <a:endParaRPr lang="ko-KR" altLang="en-US" sz="2800" b="0" spc="-200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3553" y="3612904"/>
            <a:ext cx="1883248" cy="10414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7252082" y="2238420"/>
            <a:ext cx="1908244" cy="969879"/>
            <a:chOff x="5244022" y="3906838"/>
            <a:chExt cx="3876976" cy="19705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7"/>
            <a:srcRect b="967"/>
            <a:stretch/>
          </p:blipFill>
          <p:spPr>
            <a:xfrm>
              <a:off x="7860536" y="3906838"/>
              <a:ext cx="1260462" cy="19705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8"/>
            <a:srcRect b="968"/>
            <a:stretch/>
          </p:blipFill>
          <p:spPr>
            <a:xfrm>
              <a:off x="5244022" y="3906838"/>
              <a:ext cx="1260462" cy="19705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9"/>
            <a:srcRect b="915"/>
            <a:stretch/>
          </p:blipFill>
          <p:spPr>
            <a:xfrm>
              <a:off x="6544772" y="3906838"/>
              <a:ext cx="1259794" cy="1970501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0130" y="3635263"/>
            <a:ext cx="1824507" cy="10185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282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15130" y="755348"/>
            <a:ext cx="86303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en-US" altLang="ko-KR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OpenPose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동작 </a:t>
            </a:r>
            <a:r>
              <a:rPr lang="ko-KR" altLang="en-US" dirty="0" err="1">
                <a:solidFill>
                  <a:schemeClr val="tx1"/>
                </a:solidFill>
              </a:rPr>
              <a:t>매칭</a:t>
            </a:r>
            <a:r>
              <a:rPr lang="ko-KR" altLang="en-US" dirty="0">
                <a:solidFill>
                  <a:schemeClr val="tx1"/>
                </a:solidFill>
              </a:rPr>
              <a:t> 정확도 향상을 위해 </a:t>
            </a:r>
            <a:r>
              <a:rPr lang="en-US" altLang="ko-KR" dirty="0">
                <a:solidFill>
                  <a:schemeClr val="tx1"/>
                </a:solidFill>
              </a:rPr>
              <a:t>Human Pose </a:t>
            </a:r>
            <a:r>
              <a:rPr lang="en-US" altLang="ko-KR" dirty="0" smtClean="0">
                <a:solidFill>
                  <a:schemeClr val="tx1"/>
                </a:solidFill>
              </a:rPr>
              <a:t>Estimation </a:t>
            </a:r>
            <a:r>
              <a:rPr lang="ko-KR" altLang="en-US" dirty="0">
                <a:solidFill>
                  <a:schemeClr val="tx1"/>
                </a:solidFill>
              </a:rPr>
              <a:t>기법인 </a:t>
            </a:r>
            <a:r>
              <a:rPr lang="en-US" altLang="ko-KR" dirty="0" err="1" smtClean="0">
                <a:solidFill>
                  <a:schemeClr val="tx1"/>
                </a:solidFill>
              </a:rPr>
              <a:t>OpenPose</a:t>
            </a:r>
            <a:r>
              <a:rPr lang="en-US" altLang="ko-KR" dirty="0">
                <a:solidFill>
                  <a:schemeClr val="tx1"/>
                </a:solidFill>
              </a:rPr>
              <a:t>*</a:t>
            </a:r>
            <a:r>
              <a:rPr lang="ko-KR" altLang="en-US" dirty="0">
                <a:solidFill>
                  <a:schemeClr val="tx1"/>
                </a:solidFill>
              </a:rPr>
              <a:t>를 활용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646" y="3284980"/>
            <a:ext cx="1080150" cy="10801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42093" y="5843491"/>
            <a:ext cx="2366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Openpose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18 </a:t>
            </a:r>
            <a:r>
              <a:rPr lang="en-US" altLang="ko-KR" sz="16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keypoints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655" y="1717930"/>
            <a:ext cx="683582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en-US" altLang="ko-KR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OpenPose</a:t>
            </a:r>
            <a:r>
              <a:rPr lang="en-US" altLang="ko-KR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최초의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딥러닝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기반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2D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멀티 휴먼 포즈 추정 기법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Human Pose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stimation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주요 신체 부위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(joint)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위치를 찾는 문제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211" y="6331182"/>
            <a:ext cx="7925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</a:t>
            </a:r>
            <a:r>
              <a:rPr lang="en-US" altLang="ko-KR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Zhe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Cao, et al, </a:t>
            </a:r>
            <a:r>
              <a:rPr lang="en-US" altLang="ko-KR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Realtime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Multi-Person 2D Pose Estimation using Part Affinity Fields, CVPR2017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026" y="4628123"/>
            <a:ext cx="5398877" cy="12558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026" y="2790006"/>
            <a:ext cx="4311330" cy="193266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47636" y="2852920"/>
            <a:ext cx="2955525" cy="2906500"/>
            <a:chOff x="1325879" y="2474103"/>
            <a:chExt cx="3597375" cy="353770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5879" y="2474103"/>
              <a:ext cx="1828801" cy="353770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669" t="-1" r="9249" b="1369"/>
            <a:stretch/>
          </p:blipFill>
          <p:spPr>
            <a:xfrm>
              <a:off x="3131934" y="2474103"/>
              <a:ext cx="1791320" cy="3537704"/>
            </a:xfrm>
            <a:prstGeom prst="rect">
              <a:avLst/>
            </a:prstGeom>
          </p:spPr>
        </p:pic>
      </p:grpSp>
      <p:sp>
        <p:nvSpPr>
          <p:cNvPr id="15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2-3) </a:t>
            </a:r>
            <a:r>
              <a:rPr lang="ko-KR" altLang="en-US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 기술 선정 배경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KakaoTalk_20200617_1321372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031" y="1628750"/>
            <a:ext cx="8134350" cy="45720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2-3) </a:t>
            </a:r>
            <a:r>
              <a:rPr lang="ko-KR" altLang="en-US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 기술 선정 배경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130" y="755348"/>
            <a:ext cx="67338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en-US" altLang="ko-KR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OpenPose</a:t>
            </a:r>
            <a:r>
              <a:rPr lang="en-US" altLang="ko-KR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이미지나 영상에서 사람의 주요 </a:t>
            </a:r>
            <a:r>
              <a:rPr lang="en-US" altLang="ko-KR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18</a:t>
            </a: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관절을 찾아 자세를 추출</a:t>
            </a:r>
            <a:endParaRPr lang="ko-KR" altLang="en-US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05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776" y="3429000"/>
            <a:ext cx="5047040" cy="29007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311541" y="6039180"/>
            <a:ext cx="562900" cy="18529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31631" y="6039180"/>
            <a:ext cx="562900" cy="18529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06524" y="6039180"/>
            <a:ext cx="469230" cy="17946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75085" y="6045015"/>
            <a:ext cx="322752" cy="17362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8" y="1672147"/>
            <a:ext cx="5730136" cy="20816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130" y="755348"/>
            <a:ext cx="64517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</a:t>
            </a:r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이미지에서 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추출된  특징 기반 분류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2-3) </a:t>
            </a:r>
            <a:r>
              <a:rPr lang="ko-KR" altLang="en-US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 기술 선정 배경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522" y="4156106"/>
            <a:ext cx="1286240" cy="1286240"/>
          </a:xfrm>
          <a:prstGeom prst="rect">
            <a:avLst/>
          </a:prstGeom>
        </p:spPr>
      </p:pic>
      <p:sp>
        <p:nvSpPr>
          <p:cNvPr id="11" name="위로 굽은 화살표 10"/>
          <p:cNvSpPr/>
          <p:nvPr/>
        </p:nvSpPr>
        <p:spPr>
          <a:xfrm rot="5400000">
            <a:off x="3584239" y="3960484"/>
            <a:ext cx="1100654" cy="906478"/>
          </a:xfrm>
          <a:prstGeom prst="bentUpArrow">
            <a:avLst>
              <a:gd name="adj1" fmla="val 22061"/>
              <a:gd name="adj2" fmla="val 25000"/>
              <a:gd name="adj3" fmla="val 25000"/>
            </a:avLst>
          </a:prstGeom>
          <a:solidFill>
            <a:srgbClr val="091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6761" y="5486446"/>
            <a:ext cx="4049763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ILSVRC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대회</a:t>
            </a:r>
            <a:r>
              <a:rPr lang="en-US" altLang="ko-KR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이미지넷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인식 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대회</a:t>
            </a:r>
            <a:r>
              <a:rPr lang="en-US" altLang="ko-KR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</a:t>
            </a:r>
            <a:endParaRPr lang="en-US" altLang="ko-KR" sz="16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위를 차지한 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아키텍쳐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92991" y="1767178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◀</a:t>
            </a:r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CNN 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</a:t>
            </a:r>
            <a:r>
              <a:rPr lang="ko-KR" altLang="en-US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아키텍쳐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8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5130" y="755348"/>
            <a:ext cx="57967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en-US" altLang="ko-KR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VGG19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네트워크의 깊이를 깊게 쌓아 성능을 향상시킨 모델  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2-3) </a:t>
            </a:r>
            <a:r>
              <a:rPr lang="ko-KR" altLang="en-US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적용 기술 선정 배경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35" y="1747734"/>
            <a:ext cx="3512789" cy="3964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" y="1846212"/>
            <a:ext cx="3698240" cy="37504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24216" y="5724625"/>
            <a:ext cx="1397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r>
              <a:rPr lang="ko-KR" altLang="en-US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</a:t>
            </a:r>
            <a:r>
              <a:rPr lang="en-US" altLang="ko-KR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  <a:r>
              <a:rPr lang="ko-KR" altLang="en-US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사용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36426" y="5724625"/>
            <a:ext cx="2380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</a:t>
            </a:r>
            <a:r>
              <a:rPr lang="ko-KR" altLang="en-US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  <a:r>
              <a:rPr lang="en-US" altLang="ko-KR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19</a:t>
            </a:r>
            <a:r>
              <a:rPr lang="ko-KR" altLang="en-US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  <a:r>
              <a:rPr lang="ko-KR" altLang="en-US" sz="1600" dirty="0">
                <a:solidFill>
                  <a:srgbClr val="11111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ko-KR" altLang="en-US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더 많은 수의</a:t>
            </a:r>
            <a:endParaRPr lang="en-US" altLang="ko-KR" sz="1600" b="0" i="0" dirty="0" smtClean="0">
              <a:solidFill>
                <a:srgbClr val="11111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  <a:r>
              <a:rPr lang="ko-KR" altLang="en-US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사용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1346" y="5724625"/>
            <a:ext cx="3717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  <a:r>
              <a:rPr lang="ko-KR" altLang="en-US" sz="1600" b="0" i="0" dirty="0" smtClean="0">
                <a:solidFill>
                  <a:srgbClr val="11111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0" i="0" dirty="0" smtClean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개수에 따라 </a:t>
            </a:r>
            <a:r>
              <a:rPr lang="en-US" altLang="ko-KR" sz="1600" b="0" i="0" dirty="0" smtClean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VGG16, VGG19</a:t>
            </a:r>
            <a:r>
              <a:rPr lang="ko-KR" altLang="en-US" sz="1600" b="0" i="0" dirty="0" smtClean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불림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11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5130" y="755348"/>
            <a:ext cx="81243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100" dirty="0" smtClean="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●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직</a:t>
            </a:r>
            <a:r>
              <a:rPr lang="ko-KR" altLang="en-US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 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촬영한 영상에서 프레임 단위로 이미지를 확보하고 </a:t>
            </a:r>
            <a:r>
              <a:rPr lang="en-US" altLang="ko-KR" spc="-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r>
              <a:rPr lang="en-US" altLang="ko-KR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 전처리 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과정 진행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2-4) </a:t>
            </a:r>
            <a:r>
              <a:rPr lang="ko-KR" altLang="en-US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데이터 확보</a:t>
            </a:r>
            <a:endParaRPr lang="ko-KR" altLang="en-US" sz="2800" spc="-200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6714" y="2049654"/>
            <a:ext cx="1342072" cy="27431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27" y="2035360"/>
            <a:ext cx="1650200" cy="27717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09160" y="1916790"/>
            <a:ext cx="6391636" cy="2952410"/>
          </a:xfrm>
          <a:prstGeom prst="rect">
            <a:avLst/>
          </a:prstGeom>
          <a:noFill/>
          <a:ln w="38100">
            <a:solidFill>
              <a:srgbClr val="091F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983" y="5157240"/>
            <a:ext cx="862182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60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동작을 </a:t>
            </a:r>
            <a:r>
              <a:rPr lang="ko-KR" altLang="en-US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따라하는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미세한 움직임 변화를 데이터로 확보하기 위해 동영상으로 촬영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촬영한 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mp4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영상을 프레임 단위로 저장해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동작당 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850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데이터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확보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확보한 이미지 데이터에 </a:t>
            </a:r>
            <a:r>
              <a:rPr lang="en-US" altLang="ko-KR" sz="16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OpenPose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적용해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배경을 제외한 </a:t>
            </a:r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Skeleton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정보만 있는 데이터로 전처리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2436439" y="3176794"/>
            <a:ext cx="362109" cy="4888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080457" y="2074903"/>
            <a:ext cx="1671999" cy="2692678"/>
            <a:chOff x="6875243" y="1644390"/>
            <a:chExt cx="2345259" cy="377693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75243" y="1644390"/>
              <a:ext cx="1872367" cy="34484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93466" y="1726504"/>
              <a:ext cx="1872367" cy="34484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1689" y="1808618"/>
              <a:ext cx="1872367" cy="34484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29912" y="1890732"/>
              <a:ext cx="1872367" cy="34484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48135" y="1972846"/>
              <a:ext cx="1872367" cy="34484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0" name="그룹 29"/>
          <p:cNvGrpSpPr/>
          <p:nvPr/>
        </p:nvGrpSpPr>
        <p:grpSpPr>
          <a:xfrm>
            <a:off x="4239940" y="2564880"/>
            <a:ext cx="723276" cy="1100810"/>
            <a:chOff x="4419404" y="2564880"/>
            <a:chExt cx="723276" cy="1100810"/>
          </a:xfrm>
        </p:grpSpPr>
        <p:sp>
          <p:nvSpPr>
            <p:cNvPr id="15" name="TextBox 14"/>
            <p:cNvSpPr txBox="1"/>
            <p:nvPr/>
          </p:nvSpPr>
          <p:spPr>
            <a:xfrm>
              <a:off x="4419404" y="2564880"/>
              <a:ext cx="723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프레임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캡쳐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522786" y="3176794"/>
              <a:ext cx="516513" cy="488896"/>
              <a:chOff x="6571434" y="3099163"/>
              <a:chExt cx="649313" cy="614596"/>
            </a:xfrm>
          </p:grpSpPr>
          <p:sp>
            <p:nvSpPr>
              <p:cNvPr id="23" name="갈매기형 수장 22"/>
              <p:cNvSpPr/>
              <p:nvPr/>
            </p:nvSpPr>
            <p:spPr>
              <a:xfrm>
                <a:off x="6826835" y="3099163"/>
                <a:ext cx="393912" cy="614596"/>
              </a:xfrm>
              <a:prstGeom prst="chevron">
                <a:avLst/>
              </a:prstGeom>
              <a:solidFill>
                <a:srgbClr val="632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3"/>
              <p:cNvSpPr/>
              <p:nvPr/>
            </p:nvSpPr>
            <p:spPr>
              <a:xfrm>
                <a:off x="6571434" y="3099163"/>
                <a:ext cx="393912" cy="614596"/>
              </a:xfrm>
              <a:prstGeom prst="chevron">
                <a:avLst/>
              </a:prstGeom>
              <a:solidFill>
                <a:srgbClr val="632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6710339" y="2564880"/>
            <a:ext cx="1038811" cy="1100810"/>
            <a:chOff x="6871499" y="2564880"/>
            <a:chExt cx="1038811" cy="1100810"/>
          </a:xfrm>
        </p:grpSpPr>
        <p:sp>
          <p:nvSpPr>
            <p:cNvPr id="25" name="TextBox 24"/>
            <p:cNvSpPr txBox="1"/>
            <p:nvPr/>
          </p:nvSpPr>
          <p:spPr>
            <a:xfrm>
              <a:off x="6871499" y="2564880"/>
              <a:ext cx="1038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Skeleton </a:t>
              </a:r>
            </a:p>
            <a:p>
              <a:pPr algn="ctr"/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추출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132648" y="3176794"/>
              <a:ext cx="516513" cy="488896"/>
              <a:chOff x="6571434" y="3099163"/>
              <a:chExt cx="649313" cy="614596"/>
            </a:xfrm>
          </p:grpSpPr>
          <p:sp>
            <p:nvSpPr>
              <p:cNvPr id="28" name="갈매기형 수장 27"/>
              <p:cNvSpPr/>
              <p:nvPr/>
            </p:nvSpPr>
            <p:spPr>
              <a:xfrm>
                <a:off x="6826835" y="3099163"/>
                <a:ext cx="393912" cy="614596"/>
              </a:xfrm>
              <a:prstGeom prst="chevron">
                <a:avLst/>
              </a:prstGeom>
              <a:solidFill>
                <a:srgbClr val="632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갈매기형 수장 28"/>
              <p:cNvSpPr/>
              <p:nvPr/>
            </p:nvSpPr>
            <p:spPr>
              <a:xfrm>
                <a:off x="6571434" y="3099163"/>
                <a:ext cx="393912" cy="614596"/>
              </a:xfrm>
              <a:prstGeom prst="chevron">
                <a:avLst/>
              </a:prstGeom>
              <a:solidFill>
                <a:srgbClr val="632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050218" y="2049654"/>
            <a:ext cx="1152160" cy="2659012"/>
            <a:chOff x="3050218" y="2049654"/>
            <a:chExt cx="1152160" cy="2659012"/>
          </a:xfrm>
        </p:grpSpPr>
        <p:grpSp>
          <p:nvGrpSpPr>
            <p:cNvPr id="26" name="그룹 25"/>
            <p:cNvGrpSpPr/>
            <p:nvPr/>
          </p:nvGrpSpPr>
          <p:grpSpPr>
            <a:xfrm>
              <a:off x="3050218" y="2049654"/>
              <a:ext cx="1152160" cy="2617810"/>
              <a:chOff x="3050218" y="2049654"/>
              <a:chExt cx="1152160" cy="261781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3708" t="5598" r="32375" b="14646"/>
              <a:stretch/>
            </p:blipFill>
            <p:spPr>
              <a:xfrm>
                <a:off x="3050218" y="2049654"/>
                <a:ext cx="1152160" cy="2617810"/>
              </a:xfrm>
              <a:prstGeom prst="rect">
                <a:avLst/>
              </a:prstGeom>
            </p:spPr>
          </p:pic>
          <p:grpSp>
            <p:nvGrpSpPr>
              <p:cNvPr id="10" name="그룹 9"/>
              <p:cNvGrpSpPr/>
              <p:nvPr/>
            </p:nvGrpSpPr>
            <p:grpSpPr>
              <a:xfrm>
                <a:off x="3244816" y="2977077"/>
                <a:ext cx="762965" cy="762965"/>
                <a:chOff x="6607080" y="1124680"/>
                <a:chExt cx="1184388" cy="1184388"/>
              </a:xfrm>
            </p:grpSpPr>
            <p:sp>
              <p:nvSpPr>
                <p:cNvPr id="2" name="도넛 1"/>
                <p:cNvSpPr/>
                <p:nvPr/>
              </p:nvSpPr>
              <p:spPr>
                <a:xfrm>
                  <a:off x="6607080" y="1124680"/>
                  <a:ext cx="1184388" cy="1184388"/>
                </a:xfrm>
                <a:prstGeom prst="donut">
                  <a:avLst>
                    <a:gd name="adj" fmla="val 9993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이등변 삼각형 8"/>
                <p:cNvSpPr/>
                <p:nvPr/>
              </p:nvSpPr>
              <p:spPr>
                <a:xfrm rot="5400000">
                  <a:off x="6927803" y="1364058"/>
                  <a:ext cx="720100" cy="755348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3271874" y="4308556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sz="2000" dirty="0">
                  <a:solidFill>
                    <a:schemeClr val="bg1"/>
                  </a:solidFill>
                </a:rPr>
                <a:t>MP4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5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5130" y="755348"/>
            <a:ext cx="783740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100" dirty="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●</a:t>
            </a:r>
            <a:r>
              <a:rPr lang="ko-KR" altLang="en-US" spc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데이터의 특징을 추출하여 패턴을 파악하는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알고리즘을 통해 모델링을 수행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2-5) CNN </a:t>
            </a:r>
            <a:r>
              <a:rPr lang="ko-KR" altLang="en-US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모델링</a:t>
            </a:r>
            <a:endParaRPr lang="ko-KR" altLang="en-US" sz="2800" spc="-200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95871" y="1790772"/>
            <a:ext cx="1505050" cy="2088290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Grayscale</a:t>
            </a:r>
            <a:r>
              <a:rPr lang="ko-KR" altLang="en-US" b="1" dirty="0" smtClean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데이터</a:t>
            </a:r>
            <a:endParaRPr lang="ko-KR" altLang="en-US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6087" y="4067908"/>
            <a:ext cx="1505050" cy="2068736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b="1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r>
              <a:rPr lang="en-US" altLang="ko-KR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 데이터</a:t>
            </a:r>
            <a:endParaRPr lang="en-US" altLang="ko-KR" b="1" dirty="0" smtClean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배경 제거</a:t>
            </a:r>
            <a:r>
              <a:rPr lang="en-US" altLang="ko-KR" b="1" dirty="0" smtClean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80313"/>
              </p:ext>
            </p:extLst>
          </p:nvPr>
        </p:nvGraphicFramePr>
        <p:xfrm>
          <a:off x="3953180" y="1772770"/>
          <a:ext cx="5166492" cy="212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5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02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07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CNN model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091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ACCURACY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091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VAL_ACCURACY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091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VGG16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0.8340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VGG19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0.7686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819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DENSENET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0.9166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0.3021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4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MOBILENET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0.9578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0.5590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83536"/>
              </p:ext>
            </p:extLst>
          </p:nvPr>
        </p:nvGraphicFramePr>
        <p:xfrm>
          <a:off x="3944066" y="4040128"/>
          <a:ext cx="5184720" cy="2096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5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11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0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9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CNN model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0FBE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ACCURACY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0FBE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VAL_ACCURACY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0FBE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9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VGG16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0.9577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0.8367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9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VGG19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0.9890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0.8889 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9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DENSENET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0.9552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0.6181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9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MOBILENET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0.9730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0.7812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9620" y="1790772"/>
            <a:ext cx="1334861" cy="2088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565" y="4058131"/>
            <a:ext cx="1342072" cy="208829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944065" y="4869200"/>
            <a:ext cx="5184721" cy="4320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1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7599" y="607522"/>
            <a:ext cx="4757117" cy="577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24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추진배경 및 목표 </a:t>
            </a:r>
            <a:endParaRPr lang="en-US" altLang="ko-KR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</a:t>
            </a:r>
            <a:r>
              <a:rPr lang="en-US" altLang="ko-KR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소개</a:t>
            </a:r>
            <a:endParaRPr lang="en-US" altLang="ko-KR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요구사항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추진 일정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Tx/>
              <a:buChar char="-"/>
            </a:pPr>
            <a:endParaRPr lang="ko-KR" altLang="en-US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4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4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 상세 내용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</a:t>
            </a:r>
            <a:r>
              <a:rPr lang="ko-KR" altLang="en-US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아키텍쳐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 기술 선정 배경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확보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서비스 구현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기술 시연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4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4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피드백 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한계 및 향후 발전 방향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arenR"/>
            </a:pP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2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41" y="4570948"/>
            <a:ext cx="2112740" cy="8161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1479" y="1484731"/>
            <a:ext cx="5518765" cy="244834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/>
            </a:r>
            <a:br>
              <a:rPr lang="en-US" altLang="ko-KR" b="1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endParaRPr lang="en-US" altLang="ko-KR" b="1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Picture 4" descr="인프런 - ATOM Editor 소개 및 사용법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73075" y="2060810"/>
            <a:ext cx="2030503" cy="829685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hoolofWeb :: Tag :: Djan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749" y="2060810"/>
            <a:ext cx="2313456" cy="84913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1479" y="4354918"/>
            <a:ext cx="5518765" cy="221716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1479" y="4077090"/>
            <a:ext cx="5518765" cy="421848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GUI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1479" y="1469578"/>
            <a:ext cx="5518765" cy="459302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Publishing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5748" y="5435068"/>
            <a:ext cx="5347193" cy="105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프리웨어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웹 디자인 프로그램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코딩없이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 부트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스트랩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 웹 </a:t>
            </a:r>
            <a:r>
              <a:rPr lang="ko-KR" altLang="en-US" sz="1600" dirty="0">
                <a:solidFill>
                  <a:srgbClr val="2021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사이트 </a:t>
            </a:r>
            <a:r>
              <a:rPr lang="ko-KR" altLang="en-US" sz="1600" dirty="0" err="1">
                <a:solidFill>
                  <a:srgbClr val="2021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1600" dirty="0">
                <a:solidFill>
                  <a:srgbClr val="2021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만들고 게시 가능</a:t>
            </a:r>
            <a:endParaRPr lang="en-US" altLang="ko-KR" sz="1600" dirty="0">
              <a:solidFill>
                <a:srgbClr val="2021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021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다양한 웹 사이트 테마를 드래그 앤 </a:t>
            </a:r>
            <a:r>
              <a:rPr lang="ko-KR" altLang="en-US" sz="1600" dirty="0" err="1">
                <a:solidFill>
                  <a:srgbClr val="2021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드롭으로</a:t>
            </a:r>
            <a:r>
              <a:rPr lang="ko-KR" altLang="en-US" sz="1600" dirty="0">
                <a:solidFill>
                  <a:srgbClr val="2021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smtClean="0">
                <a:solidFill>
                  <a:srgbClr val="2021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</a:t>
            </a:r>
            <a:endParaRPr lang="en-US" altLang="ko-KR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487586" y="2880474"/>
            <a:ext cx="5502658" cy="105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Django</a:t>
            </a:r>
            <a:r>
              <a:rPr lang="en-US" altLang="ko-KR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파이썬으로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작성된 오픈 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소스 </a:t>
            </a:r>
            <a:r>
              <a:rPr lang="en-US" altLang="ko-KR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Web/APP 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프레임워크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Atom : </a:t>
            </a:r>
            <a:r>
              <a:rPr lang="ko-KR" altLang="en-US" sz="16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오픈소스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 형태의 </a:t>
            </a:r>
            <a:r>
              <a:rPr lang="en-US" altLang="ko-KR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OS X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 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리눅스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 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윈도우용 문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 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및 소스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편집기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130" y="755348"/>
            <a:ext cx="54065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100" dirty="0" smtClean="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●</a:t>
            </a:r>
            <a:r>
              <a:rPr lang="ko-KR" altLang="en-US" spc="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pc="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</a:t>
            </a:r>
            <a:r>
              <a:rPr lang="en-US" altLang="ko-KR" spc="-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jango</a:t>
            </a:r>
            <a:r>
              <a:rPr lang="en-US" altLang="ko-KR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Atom, </a:t>
            </a:r>
            <a:r>
              <a:rPr lang="en-US" altLang="ko-KR" spc="-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Mobirise</a:t>
            </a:r>
            <a:r>
              <a:rPr lang="ko-KR" altLang="en-US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</a:t>
            </a:r>
            <a:r>
              <a:rPr lang="en-US" altLang="ko-KR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 </a:t>
            </a:r>
            <a:r>
              <a:rPr lang="ko-KR" altLang="en-US" spc="-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웹페이지</a:t>
            </a:r>
            <a:r>
              <a:rPr lang="en-US" altLang="ko-KR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아키텍쳐</a:t>
            </a:r>
            <a:r>
              <a:rPr lang="ko-KR" altLang="en-US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설계 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2-6) </a:t>
            </a:r>
            <a:r>
              <a:rPr lang="ko-KR" altLang="en-US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서비스 구현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6196976" y="1469578"/>
            <a:ext cx="2931810" cy="5127862"/>
            <a:chOff x="6123023" y="1469578"/>
            <a:chExt cx="2931810" cy="5127862"/>
          </a:xfrm>
        </p:grpSpPr>
        <p:sp>
          <p:nvSpPr>
            <p:cNvPr id="2" name="직사각형 1"/>
            <p:cNvSpPr/>
            <p:nvPr/>
          </p:nvSpPr>
          <p:spPr>
            <a:xfrm>
              <a:off x="6125889" y="1469578"/>
              <a:ext cx="2926079" cy="5102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4574" y="2492870"/>
              <a:ext cx="2848708" cy="87200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7"/>
            <a:srcRect b="17065"/>
            <a:stretch/>
          </p:blipFill>
          <p:spPr>
            <a:xfrm>
              <a:off x="6125889" y="1469579"/>
              <a:ext cx="2926079" cy="109530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8"/>
            <a:srcRect l="2752" r="2892"/>
            <a:stretch/>
          </p:blipFill>
          <p:spPr>
            <a:xfrm>
              <a:off x="6148728" y="3284980"/>
              <a:ext cx="2880400" cy="141317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/>
            <a:srcRect l="3624" t="5003" r="11219" b="1532"/>
            <a:stretch/>
          </p:blipFill>
          <p:spPr>
            <a:xfrm>
              <a:off x="6278924" y="4581160"/>
              <a:ext cx="2620008" cy="3389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0209" y="4869200"/>
              <a:ext cx="1497439" cy="139005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3023" y="6373956"/>
              <a:ext cx="2931810" cy="22348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" t="4878" r="-18" b="152"/>
          <a:stretch/>
        </p:blipFill>
        <p:spPr>
          <a:xfrm>
            <a:off x="7785763" y="1783086"/>
            <a:ext cx="1187122" cy="6844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545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5130" y="755348"/>
            <a:ext cx="36728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100" dirty="0" smtClean="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●</a:t>
            </a:r>
            <a:r>
              <a:rPr lang="ko-KR" altLang="en-US" spc="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pc="-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Django</a:t>
            </a:r>
            <a:r>
              <a:rPr lang="en-US" altLang="ko-KR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 </a:t>
            </a:r>
            <a:r>
              <a:rPr lang="ko-KR" altLang="en-US" spc="-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웹페이지</a:t>
            </a:r>
            <a:r>
              <a:rPr lang="en-US" altLang="ko-KR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아키텍쳐</a:t>
            </a:r>
            <a:r>
              <a:rPr lang="ko-KR" altLang="en-US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설계 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2-6) </a:t>
            </a:r>
            <a:r>
              <a:rPr lang="ko-KR" altLang="en-US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웹 서비스 구현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266689" y="3614971"/>
            <a:ext cx="0" cy="12066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479642" y="3463204"/>
            <a:ext cx="0" cy="4127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34768" y="2784377"/>
            <a:ext cx="0" cy="22839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888601" y="2221882"/>
            <a:ext cx="0" cy="25997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159100" y="5322024"/>
            <a:ext cx="1474408" cy="896483"/>
          </a:xfrm>
          <a:prstGeom prst="roundRect">
            <a:avLst/>
          </a:prstGeom>
          <a:noFill/>
          <a:ln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First_view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 화면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67998" y="5322024"/>
            <a:ext cx="1397388" cy="896483"/>
          </a:xfrm>
          <a:prstGeom prst="roundRect">
            <a:avLst/>
          </a:prstGeom>
          <a:noFill/>
          <a:ln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bootstrap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css</a:t>
            </a:r>
            <a:endParaRPr lang="en-US" altLang="ko-KR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6074" y="2732445"/>
            <a:ext cx="1397388" cy="526643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67996" y="3712384"/>
            <a:ext cx="1397388" cy="504135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static</a:t>
            </a:r>
            <a:endParaRPr lang="ko-KR" altLang="en-US" sz="1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89907" y="4574923"/>
            <a:ext cx="1397388" cy="521961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webapp</a:t>
            </a:r>
            <a:endParaRPr lang="ko-KR" altLang="en-US" sz="1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67996" y="4574923"/>
            <a:ext cx="1397388" cy="493396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assets</a:t>
            </a:r>
            <a:endParaRPr lang="ko-KR" altLang="en-US" sz="1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95954" y="3722036"/>
            <a:ext cx="1350033" cy="484831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urls</a:t>
            </a:r>
            <a:endParaRPr lang="ko-KR" altLang="en-US" sz="1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269690" y="3721355"/>
            <a:ext cx="1350033" cy="486194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views</a:t>
            </a:r>
            <a:endParaRPr lang="ko-KR" altLang="en-US" sz="1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788648" y="1772770"/>
            <a:ext cx="6199905" cy="463561"/>
          </a:xfrm>
          <a:prstGeom prst="roundRect">
            <a:avLst/>
          </a:prstGeom>
          <a:solidFill>
            <a:srgbClr val="091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370976" y="2753351"/>
            <a:ext cx="1597363" cy="484831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en-US" altLang="ko-KR" sz="12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anage.py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36074" y="3722036"/>
            <a:ext cx="1397388" cy="484831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settings</a:t>
            </a:r>
            <a:endParaRPr lang="ko-KR" altLang="en-US" sz="1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36074" y="4593488"/>
            <a:ext cx="1397388" cy="484831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urls</a:t>
            </a:r>
            <a:endParaRPr lang="ko-KR" altLang="en-US" sz="1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69690" y="5322024"/>
            <a:ext cx="1350033" cy="896483"/>
          </a:xfrm>
          <a:prstGeom prst="roundRect">
            <a:avLst/>
          </a:prstGeom>
          <a:noFill/>
          <a:ln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같은 폴더</a:t>
            </a:r>
            <a:r>
              <a:rPr lang="en-US" altLang="ko-KR" sz="12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urls</a:t>
            </a:r>
            <a:r>
              <a:rPr lang="en-US" altLang="ko-KR" sz="12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import </a:t>
            </a:r>
            <a:endParaRPr lang="ko-KR" altLang="en-US" sz="12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189907" y="2753351"/>
            <a:ext cx="1397388" cy="484831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webapp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16200000" flipV="1">
            <a:off x="4883855" y="-521594"/>
            <a:ext cx="9494" cy="6517572"/>
          </a:xfrm>
          <a:prstGeom prst="bentConnector3">
            <a:avLst>
              <a:gd name="adj1" fmla="val 224185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20" idx="0"/>
          </p:cNvCxnSpPr>
          <p:nvPr/>
        </p:nvCxnSpPr>
        <p:spPr>
          <a:xfrm rot="16200000" flipH="1">
            <a:off x="5601212" y="1377861"/>
            <a:ext cx="8971" cy="4678016"/>
          </a:xfrm>
          <a:prstGeom prst="bentConnector3">
            <a:avLst>
              <a:gd name="adj1" fmla="val -275189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189907" y="3722036"/>
            <a:ext cx="1397388" cy="484831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templates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3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2-7) </a:t>
            </a:r>
            <a:r>
              <a:rPr lang="ko-KR" altLang="en-US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기술 시연</a:t>
            </a:r>
            <a:endParaRPr lang="ko-KR" altLang="en-US" sz="2800" spc="-200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4" name="bandicam 2020-06-19 12-58-35-132_001_001_001 - Jo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616" y="1844780"/>
            <a:ext cx="8569190" cy="413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1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2006" y="1700760"/>
            <a:ext cx="4949825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8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피드백 </a:t>
            </a:r>
            <a:endParaRPr lang="en-US" altLang="ko-KR" sz="24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한계 및 향후 발전 </a:t>
            </a:r>
            <a:r>
              <a:rPr lang="ko-KR" altLang="en-US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방향</a:t>
            </a:r>
            <a:endParaRPr lang="en-US" altLang="ko-KR" sz="24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</a:t>
            </a:r>
            <a:endParaRPr lang="en-US" altLang="ko-KR" sz="24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8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762199" y="1628750"/>
            <a:ext cx="3510607" cy="432060"/>
          </a:xfrm>
          <a:prstGeom prst="rect">
            <a:avLst/>
          </a:prstGeom>
          <a:solidFill>
            <a:srgbClr val="0FBEBB"/>
          </a:solidFill>
          <a:ln w="12700">
            <a:solidFill>
              <a:srgbClr val="0FB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아쉬운 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87897" y="1628750"/>
            <a:ext cx="3510607" cy="43206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반응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1A6951C5-6C49-474A-A932-359997AF4BF6}"/>
              </a:ext>
            </a:extLst>
          </p:cNvPr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3-1) </a:t>
            </a:r>
            <a:r>
              <a:rPr lang="ko-KR" altLang="en-US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사용자 피드백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36C7D00-372B-A843-AD6A-C83A95629100}"/>
              </a:ext>
            </a:extLst>
          </p:cNvPr>
          <p:cNvSpPr txBox="1"/>
          <p:nvPr/>
        </p:nvSpPr>
        <p:spPr>
          <a:xfrm>
            <a:off x="515130" y="755348"/>
            <a:ext cx="501932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100" dirty="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●</a:t>
            </a:r>
            <a:r>
              <a:rPr lang="ko-KR" altLang="en-US" spc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성별과 </a:t>
            </a:r>
            <a:r>
              <a:rPr lang="ko-KR" altLang="en-US" spc="-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연령대별을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고려한 </a:t>
            </a:r>
            <a:r>
              <a:rPr lang="en-US" altLang="ko-KR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명을 대상으로 테스트 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087897" y="5058723"/>
            <a:ext cx="3510607" cy="128893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 인터페이스가 예</a:t>
            </a: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뻐서 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좋다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62199" y="5058723"/>
            <a:ext cx="3510607" cy="128893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더욱 다양한 </a:t>
            </a:r>
            <a:r>
              <a:rPr lang="ko-KR" altLang="en-US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아이돌과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노래가 확보되길 원한다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효과음이 있으면 좋겠다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775626" y="5148442"/>
            <a:ext cx="1080150" cy="1304978"/>
            <a:chOff x="847636" y="5088178"/>
            <a:chExt cx="1080150" cy="1304978"/>
          </a:xfrm>
        </p:grpSpPr>
        <p:sp>
          <p:nvSpPr>
            <p:cNvPr id="8" name="AutoShape 2" descr="https://image.flaticon.com/icons/svg/2922/2922579.svg"/>
            <p:cNvSpPr>
              <a:spLocks noChangeAspect="1" noChangeArrowheads="1"/>
            </p:cNvSpPr>
            <p:nvPr/>
          </p:nvSpPr>
          <p:spPr bwMode="auto">
            <a:xfrm>
              <a:off x="847636" y="5949350"/>
              <a:ext cx="1080150" cy="443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1209" y="5088178"/>
              <a:ext cx="853005" cy="85300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직사각형 2"/>
          <p:cNvSpPr/>
          <p:nvPr/>
        </p:nvSpPr>
        <p:spPr>
          <a:xfrm>
            <a:off x="2087897" y="2209413"/>
            <a:ext cx="3510607" cy="128893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획기적인 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아이디어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아이돌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팬을 기반으로 사용자를 확보하기 좋을 것 같다</a:t>
            </a:r>
            <a:r>
              <a:rPr lang="en-US" altLang="ko-KR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2199" y="2209413"/>
            <a:ext cx="3510607" cy="128893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반응속도가 </a:t>
            </a:r>
            <a:r>
              <a:rPr lang="ko-KR" altLang="en-US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느린게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아쉽다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사용자가 잘 못하거나 움직이지 않을 때 응원의 메시지가 나오면 좋을 것 같다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775626" y="2296890"/>
            <a:ext cx="1080150" cy="1309462"/>
            <a:chOff x="847636" y="2229832"/>
            <a:chExt cx="1080150" cy="1309462"/>
          </a:xfrm>
        </p:grpSpPr>
        <p:sp>
          <p:nvSpPr>
            <p:cNvPr id="2" name="AutoShape 2" descr="https://image.flaticon.com/icons/svg/2922/2922579.svg"/>
            <p:cNvSpPr>
              <a:spLocks noChangeAspect="1" noChangeArrowheads="1"/>
            </p:cNvSpPr>
            <p:nvPr/>
          </p:nvSpPr>
          <p:spPr bwMode="auto">
            <a:xfrm>
              <a:off x="847636" y="3095488"/>
              <a:ext cx="1080150" cy="443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5780" y="2229832"/>
              <a:ext cx="863862" cy="86386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직사각형 8"/>
          <p:cNvSpPr/>
          <p:nvPr/>
        </p:nvSpPr>
        <p:spPr>
          <a:xfrm>
            <a:off x="2087897" y="3635189"/>
            <a:ext cx="3510607" cy="128893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운동에도 도움이 된다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재밌게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춤을 배울 수 </a:t>
            </a: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있다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62199" y="3635189"/>
            <a:ext cx="3510607" cy="128893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 화면마다 이용설명이 구체적으로 안내되면 좋을 </a:t>
            </a: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것 같다</a:t>
            </a:r>
            <a:endParaRPr lang="ko-KR" altLang="en-US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75626" y="3723434"/>
            <a:ext cx="1080150" cy="1307926"/>
            <a:chOff x="847636" y="3645030"/>
            <a:chExt cx="1080150" cy="1307926"/>
          </a:xfrm>
        </p:grpSpPr>
        <p:sp>
          <p:nvSpPr>
            <p:cNvPr id="7" name="AutoShape 2" descr="https://image.flaticon.com/icons/svg/2922/2922579.svg"/>
            <p:cNvSpPr>
              <a:spLocks noChangeAspect="1" noChangeArrowheads="1"/>
            </p:cNvSpPr>
            <p:nvPr/>
          </p:nvSpPr>
          <p:spPr bwMode="auto">
            <a:xfrm>
              <a:off x="847636" y="4509150"/>
              <a:ext cx="1080150" cy="443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30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5780" y="3645030"/>
              <a:ext cx="863862" cy="86386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814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38287" y="1628750"/>
            <a:ext cx="4204865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67941" y="1628750"/>
            <a:ext cx="4204865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287" y="1628750"/>
            <a:ext cx="4204865" cy="43206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SHAKE IT 1.0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개선점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67941" y="1628750"/>
            <a:ext cx="4204865" cy="432060"/>
          </a:xfrm>
          <a:prstGeom prst="rect">
            <a:avLst/>
          </a:prstGeom>
          <a:solidFill>
            <a:srgbClr val="0FBEBB"/>
          </a:solidFill>
          <a:ln w="12700">
            <a:solidFill>
              <a:srgbClr val="0FB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SHAKE IT 2.0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F0C1953F-1ADB-FE4B-A847-BC94977368E6}"/>
              </a:ext>
            </a:extLst>
          </p:cNvPr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3-2) </a:t>
            </a:r>
            <a:r>
              <a:rPr lang="ko-KR" altLang="en-US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한계 및 향후 발전 방향</a:t>
            </a:r>
            <a:endParaRPr lang="ko-KR" altLang="en-US" sz="2800" spc="-200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="" xmlns:a16="http://schemas.microsoft.com/office/drawing/2014/main" id="{7C9D7873-D024-8140-A2E8-D50B2CE618ED}"/>
              </a:ext>
            </a:extLst>
          </p:cNvPr>
          <p:cNvSpPr/>
          <p:nvPr/>
        </p:nvSpPr>
        <p:spPr>
          <a:xfrm>
            <a:off x="5185584" y="2277011"/>
            <a:ext cx="3889195" cy="1152159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kumimoji="1"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</a:t>
            </a:r>
            <a:r>
              <a:rPr kumimoji="1" lang="x-none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반응</a:t>
            </a:r>
            <a:r>
              <a:rPr kumimoji="1"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속도 및 </a:t>
            </a:r>
            <a:endParaRPr kumimoji="1" lang="en-US" altLang="ko-KR" dirty="0" smtClean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latinLnBrk="0"/>
            <a:r>
              <a:rPr kumimoji="1"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정확성 개선 방안 연구</a:t>
            </a:r>
            <a:endParaRPr kumimoji="1" lang="x-none" altLang="en-US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="" xmlns:a16="http://schemas.microsoft.com/office/drawing/2014/main" id="{6B0652E3-87BE-DC49-904A-B471EE592896}"/>
              </a:ext>
            </a:extLst>
          </p:cNvPr>
          <p:cNvSpPr/>
          <p:nvPr/>
        </p:nvSpPr>
        <p:spPr>
          <a:xfrm>
            <a:off x="5185584" y="5156899"/>
            <a:ext cx="3889195" cy="987939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kumimoji="1"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안무데이터 수집 자동화 방안 연구</a:t>
            </a:r>
            <a:endParaRPr kumimoji="1" lang="x-none" altLang="en-US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="" xmlns:a16="http://schemas.microsoft.com/office/drawing/2014/main" id="{66C80A20-2909-2A43-A620-15A3E109FD76}"/>
              </a:ext>
            </a:extLst>
          </p:cNvPr>
          <p:cNvSpPr/>
          <p:nvPr/>
        </p:nvSpPr>
        <p:spPr>
          <a:xfrm>
            <a:off x="5185584" y="3728343"/>
            <a:ext cx="3889195" cy="913524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kumimoji="1" lang="en-US" altLang="x-none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GUI</a:t>
            </a:r>
            <a:r>
              <a:rPr kumimoji="1"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개선</a:t>
            </a:r>
            <a:endParaRPr kumimoji="1"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 latinLnBrk="0"/>
            <a:r>
              <a:rPr kumimoji="1" lang="en-US" altLang="ko-KR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음향</a:t>
            </a:r>
            <a:r>
              <a:rPr kumimoji="1" lang="en-US" altLang="ko-KR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화면설정</a:t>
            </a:r>
            <a:r>
              <a:rPr kumimoji="1" lang="en-US" altLang="ko-KR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kumimoji="1" lang="x-none" altLang="en-US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="" xmlns:a16="http://schemas.microsoft.com/office/drawing/2014/main" id="{7C9D7873-D024-8140-A2E8-D50B2CE618ED}"/>
              </a:ext>
            </a:extLst>
          </p:cNvPr>
          <p:cNvSpPr/>
          <p:nvPr/>
        </p:nvSpPr>
        <p:spPr>
          <a:xfrm>
            <a:off x="819463" y="2276840"/>
            <a:ext cx="3842513" cy="1152501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이미지로만 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춤 동작을 비교하는 알고리즘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</a:t>
            </a:r>
            <a:r>
              <a:rPr lang="ko-KR" altLang="en-US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웹캠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반응 속도가 </a:t>
            </a: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느림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="" xmlns:a16="http://schemas.microsoft.com/office/drawing/2014/main" id="{7C9D7873-D024-8140-A2E8-D50B2CE618ED}"/>
              </a:ext>
            </a:extLst>
          </p:cNvPr>
          <p:cNvSpPr/>
          <p:nvPr/>
        </p:nvSpPr>
        <p:spPr>
          <a:xfrm>
            <a:off x="819463" y="3733223"/>
            <a:ext cx="3842513" cy="903764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직관적이지 못한 </a:t>
            </a:r>
            <a:r>
              <a:rPr lang="en-US" altLang="ko-KR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음향효과의 부재</a:t>
            </a:r>
            <a:endParaRPr lang="en-US" altLang="ko-KR" dirty="0" smtClean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="" xmlns:a16="http://schemas.microsoft.com/office/drawing/2014/main" id="{7C9D7873-D024-8140-A2E8-D50B2CE618ED}"/>
              </a:ext>
            </a:extLst>
          </p:cNvPr>
          <p:cNvSpPr/>
          <p:nvPr/>
        </p:nvSpPr>
        <p:spPr>
          <a:xfrm>
            <a:off x="819463" y="5156899"/>
            <a:ext cx="3842513" cy="987939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다양하지 못한 서비스 데이터 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여러 </a:t>
            </a:r>
            <a:r>
              <a:rPr lang="ko-KR" altLang="en-US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아이돌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안무를 추가할 때 수작업으로 해야 하는 단점 있음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8397" y="2150914"/>
            <a:ext cx="1538728" cy="341956"/>
          </a:xfrm>
          <a:prstGeom prst="rect">
            <a:avLst/>
          </a:prstGeom>
          <a:solidFill>
            <a:srgbClr val="1C7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알고리즘 측면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8397" y="3591114"/>
            <a:ext cx="1523148" cy="341956"/>
          </a:xfrm>
          <a:prstGeom prst="rect">
            <a:avLst/>
          </a:prstGeom>
          <a:solidFill>
            <a:srgbClr val="1C7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GUI 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측면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78397" y="4887294"/>
            <a:ext cx="1523148" cy="341956"/>
          </a:xfrm>
          <a:prstGeom prst="rect">
            <a:avLst/>
          </a:prstGeom>
          <a:solidFill>
            <a:srgbClr val="1C7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측면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661975" y="2853090"/>
            <a:ext cx="523609" cy="0"/>
          </a:xfrm>
          <a:prstGeom prst="straightConnector1">
            <a:avLst/>
          </a:prstGeom>
          <a:ln w="444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36C7D00-372B-A843-AD6A-C83A95629100}"/>
              </a:ext>
            </a:extLst>
          </p:cNvPr>
          <p:cNvSpPr txBox="1"/>
          <p:nvPr/>
        </p:nvSpPr>
        <p:spPr>
          <a:xfrm>
            <a:off x="515130" y="755348"/>
            <a:ext cx="58400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100" dirty="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●</a:t>
            </a:r>
            <a:r>
              <a:rPr lang="ko-KR" altLang="en-US" spc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테스트 결과 개선 포인트를 반영해 발전된 서비스를 출시할 계획</a:t>
            </a:r>
            <a:endParaRPr lang="ko-KR" altLang="en-US" spc="-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661975" y="4185105"/>
            <a:ext cx="523609" cy="0"/>
          </a:xfrm>
          <a:prstGeom prst="straightConnector1">
            <a:avLst/>
          </a:prstGeom>
          <a:ln w="444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4661975" y="5650868"/>
            <a:ext cx="523609" cy="0"/>
          </a:xfrm>
          <a:prstGeom prst="straightConnector1">
            <a:avLst/>
          </a:prstGeom>
          <a:ln w="444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39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62611" y="1772770"/>
            <a:ext cx="4179190" cy="3747130"/>
            <a:chOff x="2862611" y="1771465"/>
            <a:chExt cx="4179190" cy="3747130"/>
          </a:xfrm>
        </p:grpSpPr>
        <p:sp>
          <p:nvSpPr>
            <p:cNvPr id="6" name="타원 5"/>
            <p:cNvSpPr/>
            <p:nvPr/>
          </p:nvSpPr>
          <p:spPr>
            <a:xfrm>
              <a:off x="3778945" y="2852920"/>
              <a:ext cx="2325421" cy="2325421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220903" y="3294878"/>
              <a:ext cx="1441505" cy="1441505"/>
              <a:chOff x="4448136" y="3211665"/>
              <a:chExt cx="1441505" cy="1441505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448136" y="3211665"/>
                <a:ext cx="1441505" cy="1441505"/>
              </a:xfrm>
              <a:prstGeom prst="ellipse">
                <a:avLst/>
              </a:prstGeom>
              <a:ln>
                <a:solidFill>
                  <a:srgbClr val="023F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480648" y="3609252"/>
                <a:ext cx="13764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x-none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K-POP</a:t>
                </a: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산업 활성화</a:t>
                </a:r>
                <a:endParaRPr lang="x-none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600296" y="4077090"/>
              <a:ext cx="1441505" cy="1441505"/>
              <a:chOff x="5696857" y="4324056"/>
              <a:chExt cx="1441505" cy="1441505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5696857" y="4324056"/>
                <a:ext cx="1441505" cy="14415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95C8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5912045" y="4502248"/>
                <a:ext cx="1011128" cy="1085120"/>
                <a:chOff x="6464416" y="3833187"/>
                <a:chExt cx="1427561" cy="1532026"/>
              </a:xfrm>
            </p:grpSpPr>
            <p:sp>
              <p:nvSpPr>
                <p:cNvPr id="14" name="AutoShape 2" descr="https://image.flaticon.com/icons/svg/2922/2922579.svg">
                  <a:extLst>
                    <a:ext uri="{FF2B5EF4-FFF2-40B4-BE49-F238E27FC236}">
                      <a16:creationId xmlns="" xmlns:a16="http://schemas.microsoft.com/office/drawing/2014/main" id="{FB01838F-875F-494C-9434-75053F1F896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464416" y="4921407"/>
                  <a:ext cx="1427561" cy="4438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ko-KR" altLang="en-US" sz="1600" dirty="0" smtClean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안무가</a:t>
                  </a:r>
                  <a:endPara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5235" y="3833187"/>
                  <a:ext cx="1025922" cy="102592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35" name="그룹 34"/>
            <p:cNvGrpSpPr/>
            <p:nvPr/>
          </p:nvGrpSpPr>
          <p:grpSpPr>
            <a:xfrm>
              <a:off x="2862611" y="4077090"/>
              <a:ext cx="1441505" cy="1441505"/>
              <a:chOff x="2753246" y="4324056"/>
              <a:chExt cx="1441505" cy="1441505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2753246" y="4324056"/>
                <a:ext cx="1441505" cy="14415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3399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2968434" y="4502248"/>
                <a:ext cx="1011129" cy="1087315"/>
                <a:chOff x="2005023" y="3830088"/>
                <a:chExt cx="1427561" cy="1535125"/>
              </a:xfrm>
            </p:grpSpPr>
            <p:sp>
              <p:nvSpPr>
                <p:cNvPr id="17" name="AutoShape 2" descr="https://image.flaticon.com/icons/svg/2922/2922579.svg">
                  <a:extLst>
                    <a:ext uri="{FF2B5EF4-FFF2-40B4-BE49-F238E27FC236}">
                      <a16:creationId xmlns="" xmlns:a16="http://schemas.microsoft.com/office/drawing/2014/main" id="{CF8C4D9B-8F1B-E64E-912B-653FF43845A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05023" y="4921407"/>
                  <a:ext cx="1427561" cy="4438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ko-KR" altLang="en-US" sz="16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소비자 </a:t>
                  </a:r>
                </a:p>
              </p:txBody>
            </p:sp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7057" y="3830088"/>
                  <a:ext cx="1032120" cy="10321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36" name="그룹 35"/>
            <p:cNvGrpSpPr/>
            <p:nvPr/>
          </p:nvGrpSpPr>
          <p:grpSpPr>
            <a:xfrm>
              <a:off x="4222822" y="1771465"/>
              <a:ext cx="1445964" cy="1441505"/>
              <a:chOff x="4222822" y="1515466"/>
              <a:chExt cx="1445964" cy="1441505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4225052" y="1515466"/>
                <a:ext cx="1441505" cy="144150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0E5B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AutoShape 2" descr="https://image.flaticon.com/icons/svg/2922/2922579.svg">
                <a:extLst>
                  <a:ext uri="{FF2B5EF4-FFF2-40B4-BE49-F238E27FC236}">
                    <a16:creationId xmlns="" xmlns:a16="http://schemas.microsoft.com/office/drawing/2014/main" id="{66B9F950-A041-D84D-89ED-D4A6C7B02F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2822" y="2420860"/>
                <a:ext cx="1445964" cy="267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ko-KR" altLang="en-US" sz="160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콘텐츠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600" dirty="0" smtClean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유통업</a:t>
                </a:r>
                <a:endPara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9172" y="1681494"/>
                <a:ext cx="733264" cy="733264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8" name="직사각형 27"/>
          <p:cNvSpPr/>
          <p:nvPr/>
        </p:nvSpPr>
        <p:spPr>
          <a:xfrm>
            <a:off x="5744316" y="2276840"/>
            <a:ext cx="386399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글로벌 시장 대상 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K-POP 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홍보 가능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신인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신곡 프로모션 수단 확보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F0F02F93-1336-DA41-8D40-6165BD6C0B3E}"/>
              </a:ext>
            </a:extLst>
          </p:cNvPr>
          <p:cNvSpPr/>
          <p:nvPr/>
        </p:nvSpPr>
        <p:spPr>
          <a:xfrm>
            <a:off x="5048766" y="5517290"/>
            <a:ext cx="494414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</a:t>
            </a:r>
            <a:r>
              <a:rPr lang="en-US" altLang="ko-KR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</a:t>
            </a:r>
            <a:r>
              <a:rPr lang="ko-KR" altLang="en-US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복습이 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가능한 학습용 </a:t>
            </a:r>
            <a:r>
              <a:rPr lang="ko-KR" altLang="en-US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콘텐츠로</a:t>
            </a: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활용 가능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정교한 안무 교육에 집중할 수 있음</a:t>
            </a:r>
            <a:endParaRPr lang="en-US" altLang="ko-KR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5576" y="5517290"/>
            <a:ext cx="494982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K-POP 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안무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학습 환경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접근성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완화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K-POP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더욱 다양한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콘텐츠로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즐길 수 있음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="" xmlns:a16="http://schemas.microsoft.com/office/drawing/2014/main" id="{5154CD3D-87F7-7C4F-9892-BF00D98262A6}"/>
              </a:ext>
            </a:extLst>
          </p:cNvPr>
          <p:cNvSpPr txBox="1">
            <a:spLocks/>
          </p:cNvSpPr>
          <p:nvPr/>
        </p:nvSpPr>
        <p:spPr>
          <a:xfrm>
            <a:off x="271556" y="116540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80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3-3) </a:t>
            </a:r>
            <a:r>
              <a:rPr lang="ko-KR" altLang="en-US" sz="2800" spc="-200" dirty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기대효과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29AD033-92BD-1E4B-AB35-D627139C1D26}"/>
              </a:ext>
            </a:extLst>
          </p:cNvPr>
          <p:cNvSpPr txBox="1"/>
          <p:nvPr/>
        </p:nvSpPr>
        <p:spPr>
          <a:xfrm>
            <a:off x="515130" y="755348"/>
            <a:ext cx="643958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100" dirty="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●</a:t>
            </a:r>
            <a:r>
              <a:rPr lang="ko-KR" altLang="en-US" spc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소비자</a:t>
            </a:r>
            <a:r>
              <a:rPr lang="en-US" altLang="ko-KR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안무가</a:t>
            </a:r>
            <a:r>
              <a:rPr lang="en-US" altLang="ko-KR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콘텐츠 유통업 간의 </a:t>
            </a:r>
            <a:r>
              <a:rPr lang="ko-KR" altLang="en-US" spc="-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선순환적</a:t>
            </a:r>
            <a:r>
              <a:rPr lang="ko-KR" altLang="en-US" spc="-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기대효과를 얻을 수 있음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51581" y="1628750"/>
            <a:ext cx="900125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2066433" y="2825065"/>
            <a:ext cx="5818188" cy="640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0" latinLnBrk="0" hangingPunct="0">
              <a:lnSpc>
                <a:spcPct val="130000"/>
              </a:lnSpc>
            </a:pPr>
            <a:r>
              <a:rPr lang="ko-KR" altLang="en-US" sz="36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91F69"/>
                </a:solidFill>
                <a:latin typeface="+mn-ea"/>
                <a:cs typeface="Arial" panose="020B0604020202020204" pitchFamily="34" charset="0"/>
              </a:rPr>
              <a:t>감사합니다</a:t>
            </a:r>
            <a:endParaRPr lang="ko-KR" altLang="en-US" sz="3600" b="1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91F69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91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71" y="1556740"/>
            <a:ext cx="4949825" cy="2573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2800" dirty="0">
                <a:solidFill>
                  <a:srgbClr val="091F6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추진배경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목표 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소개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요구사항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71550" lvl="1" indent="-51435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추진 일정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27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5067941" y="1628750"/>
            <a:ext cx="4204865" cy="43206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음악 </a:t>
            </a:r>
            <a:r>
              <a:rPr lang="ko-KR" altLang="en-US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콘텐츠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수출 급증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287" y="1628750"/>
            <a:ext cx="4204865" cy="43206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전세계적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K-POP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인기 증가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71556" y="116540"/>
            <a:ext cx="7726020" cy="553998"/>
          </a:xfrm>
        </p:spPr>
        <p:txBody>
          <a:bodyPr/>
          <a:lstStyle/>
          <a:p>
            <a:r>
              <a:rPr lang="en-US" altLang="ko-KR" sz="280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1-1)  </a:t>
            </a:r>
            <a:r>
              <a:rPr lang="ko-KR" altLang="en-US" sz="2800" b="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추진배경 및 목표</a:t>
            </a:r>
            <a:endParaRPr lang="ko-KR" altLang="en-US" sz="2800" b="0" spc="-200" dirty="0"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130" y="755348"/>
            <a:ext cx="81756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추진배경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전세계적인 </a:t>
            </a:r>
            <a:r>
              <a:rPr lang="en-US" altLang="ko-KR" dirty="0" smtClean="0">
                <a:solidFill>
                  <a:schemeClr val="tx1"/>
                </a:solidFill>
              </a:rPr>
              <a:t>K-POP </a:t>
            </a:r>
            <a:r>
              <a:rPr lang="ko-KR" altLang="en-US" dirty="0">
                <a:solidFill>
                  <a:schemeClr val="tx1"/>
                </a:solidFill>
              </a:rPr>
              <a:t>인기 열풍에 따른 해외 팬들의 안무 </a:t>
            </a:r>
            <a:r>
              <a:rPr lang="ko-KR" altLang="en-US" dirty="0" smtClean="0">
                <a:solidFill>
                  <a:schemeClr val="tx1"/>
                </a:solidFill>
              </a:rPr>
              <a:t>커버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따라하기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관심 </a:t>
            </a:r>
            <a:r>
              <a:rPr lang="ko-KR" altLang="en-US" dirty="0">
                <a:solidFill>
                  <a:schemeClr val="tx1"/>
                </a:solidFill>
              </a:rPr>
              <a:t>급증</a:t>
            </a:r>
          </a:p>
        </p:txBody>
      </p:sp>
      <p:pic>
        <p:nvPicPr>
          <p:cNvPr id="8" name="d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050" y="2211307"/>
            <a:ext cx="4156102" cy="33238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34830" y="5990306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 </a:t>
            </a:r>
            <a:r>
              <a:rPr lang="en-US" altLang="ko-KR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한국콘텐츠진흥원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80840" y="2072808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단위 </a:t>
            </a:r>
            <a:r>
              <a:rPr lang="en-US" altLang="ko-KR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만달러</a:t>
            </a:r>
            <a:r>
              <a:rPr lang="en-US" altLang="ko-KR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181079" y="2340568"/>
            <a:ext cx="3978588" cy="3647092"/>
            <a:chOff x="5446164" y="2420860"/>
            <a:chExt cx="3725657" cy="3415235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673843919"/>
                </p:ext>
              </p:extLst>
            </p:nvPr>
          </p:nvGraphicFramePr>
          <p:xfrm>
            <a:off x="5446164" y="2529948"/>
            <a:ext cx="3725657" cy="33061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5604231" y="3887437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pPr algn="ctr"/>
              <a:r>
                <a:rPr lang="en-US" altLang="ko-KR" dirty="0"/>
                <a:t>1</a:t>
              </a:r>
              <a:r>
                <a:rPr lang="ko-KR" altLang="en-US" dirty="0"/>
                <a:t>억 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9611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76376" y="3687435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pPr algn="ctr"/>
              <a:r>
                <a:rPr lang="en-US" altLang="ko-KR" dirty="0" smtClean="0"/>
                <a:t>2</a:t>
              </a:r>
              <a:r>
                <a:rPr lang="ko-KR" altLang="en-US" dirty="0" smtClean="0"/>
                <a:t>억 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3510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52456" y="3471405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pPr algn="ctr"/>
              <a:r>
                <a:rPr lang="en-US" altLang="ko-KR" dirty="0" smtClean="0"/>
                <a:t>2</a:t>
              </a:r>
              <a:r>
                <a:rPr lang="ko-KR" altLang="en-US" dirty="0" smtClean="0"/>
                <a:t>억 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7733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8536" y="3111355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pPr algn="ctr"/>
              <a:r>
                <a:rPr lang="en-US" altLang="ko-KR" dirty="0"/>
                <a:t>3</a:t>
              </a:r>
              <a:r>
                <a:rPr lang="ko-KR" altLang="en-US" dirty="0" smtClean="0"/>
                <a:t>억 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3565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04616" y="2885650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pPr algn="ctr"/>
              <a:r>
                <a:rPr lang="en-US" altLang="ko-KR" dirty="0"/>
                <a:t>3</a:t>
              </a:r>
              <a:r>
                <a:rPr lang="ko-KR" altLang="en-US" dirty="0" smtClean="0"/>
                <a:t>억 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8102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68153" y="2420860"/>
              <a:ext cx="58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pPr algn="ctr"/>
              <a:r>
                <a:rPr lang="en-US" altLang="ko-KR" sz="1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억 </a:t>
              </a:r>
              <a:endPara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40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5232</a:t>
              </a:r>
              <a:endPara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5821587" y="3124632"/>
              <a:ext cx="2905236" cy="140660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638287" y="1628750"/>
            <a:ext cx="4204865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067941" y="1628750"/>
            <a:ext cx="4204865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40165" y="4219808"/>
            <a:ext cx="8634148" cy="2089592"/>
          </a:xfrm>
          <a:prstGeom prst="rect">
            <a:avLst/>
          </a:prstGeom>
          <a:noFill/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3347" y="1535440"/>
            <a:ext cx="2825804" cy="2588683"/>
          </a:xfrm>
          <a:prstGeom prst="rect">
            <a:avLst/>
          </a:prstGeom>
          <a:noFill/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26427" y="1542017"/>
            <a:ext cx="2841098" cy="2582106"/>
          </a:xfrm>
          <a:prstGeom prst="rect">
            <a:avLst/>
          </a:prstGeom>
          <a:noFill/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33244" y="1540658"/>
            <a:ext cx="2826010" cy="393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모션 서비스 이용 제약 문제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63008" y="3472774"/>
            <a:ext cx="2766482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기존의 모션 인식 서비스는 </a:t>
            </a:r>
            <a:r>
              <a:rPr lang="ko-KR" altLang="en-US" sz="12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키넥트</a:t>
            </a:r>
            <a:r>
              <a: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같은 센서를 필요해 서비스 이용에 제약 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0058" y="1542017"/>
            <a:ext cx="2825804" cy="2582106"/>
          </a:xfrm>
          <a:prstGeom prst="rect">
            <a:avLst/>
          </a:prstGeom>
          <a:noFill/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41721" y="1540658"/>
            <a:ext cx="2826010" cy="393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언택트</a:t>
            </a:r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소비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트렌드</a:t>
            </a:r>
            <a:r>
              <a: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등장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18576" y="3465849"/>
            <a:ext cx="276648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코로나 사태로 </a:t>
            </a:r>
            <a:r>
              <a:rPr lang="ko-KR" altLang="en-US" sz="12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언택트</a:t>
            </a:r>
            <a:r>
              <a:rPr lang="en-US" altLang="ko-KR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소비 문화가 등장했으며 전 산업에서 </a:t>
            </a:r>
            <a:r>
              <a:rPr lang="ko-KR" altLang="en-US" sz="12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언택트</a:t>
            </a:r>
            <a:r>
              <a: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도입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60001" y="4338740"/>
            <a:ext cx="8384411" cy="476320"/>
          </a:xfrm>
          <a:prstGeom prst="roundRect">
            <a:avLst/>
          </a:prstGeom>
          <a:solidFill>
            <a:srgbClr val="091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K-POP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안무 </a:t>
            </a:r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티칭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개발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22598" y="4962637"/>
            <a:ext cx="788271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K-POP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맞춤형 서비스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사용자는 원하는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아이돌과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멤버를 선택해서 안무 습득 가능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편리성 제공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딥러닝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기반 모션 인식으로 별도의 장비 없이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웹캠으로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이용 가능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개인 </a:t>
            </a:r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언택트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서비스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장소의 제한 없이 이용할 수 있는 서비스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9719" y="3472774"/>
            <a:ext cx="2766482" cy="55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전세계적으로 </a:t>
            </a:r>
            <a:r>
              <a:rPr lang="en-US" altLang="ko-KR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K-POP </a:t>
            </a:r>
            <a:r>
              <a: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인기가 증가한 반면 </a:t>
            </a:r>
            <a:r>
              <a:rPr lang="ko-KR" altLang="en-US" sz="12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티칭</a:t>
            </a:r>
            <a:r>
              <a: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관련 </a:t>
            </a:r>
            <a:r>
              <a:rPr lang="ko-KR" altLang="en-US" sz="12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콘텐츠는</a:t>
            </a:r>
            <a:r>
              <a: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부재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93677" y="3254789"/>
            <a:ext cx="91723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 </a:t>
            </a:r>
            <a:r>
              <a:rPr lang="en-US" altLang="ko-KR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사람인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483555" y="2378593"/>
            <a:ext cx="1727424" cy="192457"/>
          </a:xfrm>
          <a:prstGeom prst="rect">
            <a:avLst/>
          </a:prstGeom>
          <a:solidFill>
            <a:srgbClr val="24306E"/>
          </a:solidFill>
          <a:ln>
            <a:solidFill>
              <a:srgbClr val="243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때와 장소에 구애 받지 않아서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92656" y="2365260"/>
            <a:ext cx="59022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47.7%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04616" y="2636890"/>
            <a:ext cx="59022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40.5%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483554" y="2003881"/>
            <a:ext cx="2840391" cy="309131"/>
            <a:chOff x="2391125" y="1899908"/>
            <a:chExt cx="3140181" cy="309131"/>
          </a:xfrm>
        </p:grpSpPr>
        <p:sp>
          <p:nvSpPr>
            <p:cNvPr id="34" name="직사각형 33"/>
            <p:cNvSpPr/>
            <p:nvPr/>
          </p:nvSpPr>
          <p:spPr>
            <a:xfrm>
              <a:off x="2391125" y="1899908"/>
              <a:ext cx="2456253" cy="308184"/>
            </a:xfrm>
            <a:prstGeom prst="rect">
              <a:avLst/>
            </a:prstGeom>
            <a:solidFill>
              <a:srgbClr val="1A1D54"/>
            </a:solidFill>
            <a:ln>
              <a:solidFill>
                <a:srgbClr val="1A1D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코로나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19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확산으로 외출을 줄여서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58276" y="1901262"/>
              <a:ext cx="77303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71.6%</a:t>
              </a:r>
              <a:endPara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6483555" y="2655450"/>
            <a:ext cx="1435207" cy="215112"/>
          </a:xfrm>
          <a:prstGeom prst="rect">
            <a:avLst/>
          </a:prstGeom>
          <a:solidFill>
            <a:srgbClr val="364A7D"/>
          </a:solidFill>
          <a:ln>
            <a:solidFill>
              <a:srgbClr val="364A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결제가 편리해서</a:t>
            </a:r>
            <a:endParaRPr lang="ko-KR" altLang="en-US" sz="105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83555" y="2942637"/>
            <a:ext cx="1277041" cy="210578"/>
          </a:xfrm>
          <a:prstGeom prst="rect">
            <a:avLst/>
          </a:prstGeom>
          <a:solidFill>
            <a:srgbClr val="657294"/>
          </a:solidFill>
          <a:ln>
            <a:solidFill>
              <a:srgbClr val="657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접촉이 </a:t>
            </a:r>
            <a:r>
              <a:rPr lang="ko-KR" altLang="en-US" sz="105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부담스러워서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6450" y="2931090"/>
            <a:ext cx="59022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32.9%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483555" y="3212970"/>
            <a:ext cx="1277041" cy="261610"/>
            <a:chOff x="6483555" y="3167390"/>
            <a:chExt cx="1277041" cy="261610"/>
          </a:xfrm>
        </p:grpSpPr>
        <p:sp>
          <p:nvSpPr>
            <p:cNvPr id="29" name="직사각형 28"/>
            <p:cNvSpPr/>
            <p:nvPr/>
          </p:nvSpPr>
          <p:spPr>
            <a:xfrm>
              <a:off x="6483555" y="3197790"/>
              <a:ext cx="691549" cy="200811"/>
            </a:xfrm>
            <a:prstGeom prst="rect">
              <a:avLst/>
            </a:prstGeom>
            <a:solidFill>
              <a:srgbClr val="879099"/>
            </a:solidFill>
            <a:ln>
              <a:solidFill>
                <a:srgbClr val="879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대기 시간</a:t>
              </a:r>
              <a:endParaRPr lang="ko-KR" altLang="en-US" sz="105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70370" y="3167390"/>
              <a:ext cx="59022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28.9%</a:t>
              </a:r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164" y="2143828"/>
            <a:ext cx="2030171" cy="120551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34" y="2074231"/>
            <a:ext cx="2244053" cy="1397406"/>
          </a:xfrm>
          <a:prstGeom prst="rect">
            <a:avLst/>
          </a:prstGeom>
        </p:spPr>
      </p:pic>
      <p:sp>
        <p:nvSpPr>
          <p:cNvPr id="40" name="제목 1"/>
          <p:cNvSpPr>
            <a:spLocks noGrp="1"/>
          </p:cNvSpPr>
          <p:nvPr>
            <p:ph type="title"/>
          </p:nvPr>
        </p:nvSpPr>
        <p:spPr>
          <a:xfrm>
            <a:off x="271556" y="116540"/>
            <a:ext cx="7726020" cy="553998"/>
          </a:xfrm>
        </p:spPr>
        <p:txBody>
          <a:bodyPr/>
          <a:lstStyle/>
          <a:p>
            <a:r>
              <a:rPr lang="en-US" altLang="ko-KR" sz="280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1-1)  </a:t>
            </a:r>
            <a:r>
              <a:rPr lang="ko-KR" altLang="en-US" sz="2800" b="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추진배경 및 목표</a:t>
            </a:r>
            <a:endParaRPr lang="ko-KR" altLang="en-US" sz="2800" b="0" spc="-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5130" y="755348"/>
            <a:ext cx="50561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 smtClean="0"/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K-POP </a:t>
            </a:r>
            <a:r>
              <a:rPr lang="ko-KR" altLang="en-US" dirty="0" smtClean="0">
                <a:solidFill>
                  <a:schemeClr val="tx1"/>
                </a:solidFill>
              </a:rPr>
              <a:t>관심 급증에 따른 안무 </a:t>
            </a:r>
            <a:r>
              <a:rPr lang="ko-KR" altLang="en-US" dirty="0" err="1">
                <a:solidFill>
                  <a:schemeClr val="tx1"/>
                </a:solidFill>
              </a:rPr>
              <a:t>티칭</a:t>
            </a:r>
            <a:r>
              <a:rPr lang="ko-KR" altLang="en-US" dirty="0">
                <a:solidFill>
                  <a:schemeClr val="tx1"/>
                </a:solidFill>
              </a:rPr>
              <a:t> 서비스 </a:t>
            </a:r>
            <a:r>
              <a:rPr lang="ko-KR" altLang="en-US" dirty="0" smtClean="0">
                <a:solidFill>
                  <a:schemeClr val="tx1"/>
                </a:solidFill>
              </a:rPr>
              <a:t>개발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9955" y="1540658"/>
            <a:ext cx="2826010" cy="393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K-POP </a:t>
            </a:r>
            <a:r>
              <a:rPr lang="ko-KR" altLang="en-US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콘텐츠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필요성</a:t>
            </a:r>
          </a:p>
        </p:txBody>
      </p:sp>
    </p:spTree>
    <p:extLst>
      <p:ext uri="{BB962C8B-B14F-4D97-AF65-F5344CB8AC3E}">
        <p14:creationId xmlns:p14="http://schemas.microsoft.com/office/powerpoint/2010/main" val="23194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8287" y="3501010"/>
            <a:ext cx="4204865" cy="280839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67941" y="3501010"/>
            <a:ext cx="4204865" cy="280839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556" y="116540"/>
            <a:ext cx="7726020" cy="553998"/>
          </a:xfrm>
        </p:spPr>
        <p:txBody>
          <a:bodyPr/>
          <a:lstStyle/>
          <a:p>
            <a:r>
              <a:rPr lang="en-US" altLang="ko-KR" sz="280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1-1)  </a:t>
            </a:r>
            <a:r>
              <a:rPr lang="ko-KR" altLang="en-US" sz="2800" b="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추진배경 및 </a:t>
            </a:r>
            <a:r>
              <a:rPr lang="ko-KR" altLang="en-US" sz="2800" b="0" spc="-200" dirty="0" smtClean="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목표 </a:t>
            </a:r>
            <a:endParaRPr lang="ko-KR" altLang="en-US" sz="2800" b="0" spc="-200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130" y="755348"/>
            <a:ext cx="87158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요구사항 반영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기존 서비스의 단점과 안무 배우는 사람의 요구사항을 분석해 새로운 서비스를 기획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8287" y="3501010"/>
            <a:ext cx="4204865" cy="43206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안무 배우는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사람의 요구사항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67941" y="3501010"/>
            <a:ext cx="4204865" cy="43206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요구사항 반영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40696" y="4074682"/>
            <a:ext cx="8216080" cy="648090"/>
            <a:chOff x="840696" y="3068950"/>
            <a:chExt cx="8216080" cy="64809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840696" y="3068950"/>
              <a:ext cx="3800046" cy="6480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개인 맞춤형 </a:t>
              </a:r>
              <a:r>
                <a:rPr lang="ko-KR" altLang="en-US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안무 지도를 받고 </a:t>
              </a:r>
              <a:r>
                <a:rPr lang="ko-KR" altLang="en-US" dirty="0" smtClean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싶어함</a:t>
              </a:r>
              <a:endParaRPr lang="en-US" altLang="ko-KR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256730" y="3068950"/>
              <a:ext cx="3800046" cy="6480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dirty="0" err="1" smtClean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언택트</a:t>
              </a:r>
              <a:r>
                <a:rPr lang="ko-KR" altLang="en-US" dirty="0" smtClean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시대에 맞춰 </a:t>
              </a:r>
              <a:r>
                <a:rPr lang="en-US" altLang="ko-KR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1:1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코칭</a:t>
              </a:r>
              <a:endPara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>
              <a:off x="4640742" y="3392995"/>
              <a:ext cx="648090" cy="0"/>
            </a:xfrm>
            <a:prstGeom prst="straightConnector1">
              <a:avLst/>
            </a:prstGeom>
            <a:ln w="444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840696" y="4831991"/>
            <a:ext cx="8216080" cy="648090"/>
            <a:chOff x="840696" y="3863468"/>
            <a:chExt cx="8216080" cy="64809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40696" y="3863468"/>
              <a:ext cx="3800046" cy="6480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정확한 동작</a:t>
              </a:r>
              <a:r>
                <a:rPr lang="ko-KR" altLang="en-US" dirty="0" smtClean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을 배우고 싶음</a:t>
              </a:r>
              <a:endParaRPr lang="en-US" altLang="ko-KR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256730" y="3863468"/>
              <a:ext cx="3800046" cy="6480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Pose Skeleton</a:t>
              </a:r>
              <a:r>
                <a:rPr lang="ko-KR" altLang="en-US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을 잡아 </a:t>
              </a:r>
              <a:endParaRPr lang="en-US" altLang="ko-KR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정확한 자세 </a:t>
              </a:r>
              <a:r>
                <a:rPr lang="ko-KR" altLang="en-US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코칭</a:t>
              </a:r>
              <a:endPara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4631293" y="4187513"/>
              <a:ext cx="648090" cy="0"/>
            </a:xfrm>
            <a:prstGeom prst="straightConnector1">
              <a:avLst/>
            </a:prstGeom>
            <a:ln w="444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840696" y="5589300"/>
            <a:ext cx="8216080" cy="648090"/>
            <a:chOff x="840696" y="5481917"/>
            <a:chExt cx="8216080" cy="64809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40696" y="5481917"/>
              <a:ext cx="3800046" cy="6480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초보자</a:t>
              </a:r>
              <a:r>
                <a:rPr lang="ko-KR" altLang="en-US" dirty="0" smtClean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가 배울 수 있는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콘텐츠</a:t>
              </a:r>
              <a:r>
                <a:rPr lang="ko-KR" altLang="en-US" dirty="0" smtClean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endParaRPr lang="en-US" altLang="ko-KR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256730" y="5481917"/>
              <a:ext cx="3800046" cy="6480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입문자도</a:t>
              </a:r>
              <a:r>
                <a:rPr lang="ko-KR" altLang="en-US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쉽게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따라하도록</a:t>
              </a:r>
              <a:r>
                <a:rPr lang="ko-KR" altLang="en-US" dirty="0" smtClean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endParaRPr lang="en-US" altLang="ko-KR" dirty="0" smtClean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Point </a:t>
              </a:r>
              <a:r>
                <a:rPr lang="ko-KR" altLang="en-US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안무 구성</a:t>
              </a:r>
              <a:endPara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>
              <a:off x="4655588" y="5805962"/>
              <a:ext cx="648090" cy="0"/>
            </a:xfrm>
            <a:prstGeom prst="straightConnector1">
              <a:avLst/>
            </a:prstGeom>
            <a:ln w="444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4687221" y="1556740"/>
            <a:ext cx="4710886" cy="1773133"/>
            <a:chOff x="457350" y="1568900"/>
            <a:chExt cx="4710886" cy="177313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7686" y="1568900"/>
              <a:ext cx="2635036" cy="177313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50" y="1613268"/>
              <a:ext cx="1672590" cy="168439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49059" y="1720937"/>
              <a:ext cx="1319177" cy="1469058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703616" y="1852375"/>
            <a:ext cx="4040626" cy="1181862"/>
            <a:chOff x="5216023" y="1714782"/>
            <a:chExt cx="4040626" cy="1181862"/>
          </a:xfrm>
        </p:grpSpPr>
        <p:sp>
          <p:nvSpPr>
            <p:cNvPr id="25" name="직사각형 24"/>
            <p:cNvSpPr/>
            <p:nvPr/>
          </p:nvSpPr>
          <p:spPr>
            <a:xfrm>
              <a:off x="5216023" y="2084114"/>
              <a:ext cx="404062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별도의 장비(</a:t>
              </a:r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닌텐도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스위치)가 필요함</a:t>
              </a:r>
            </a:p>
            <a:p>
              <a:pPr>
                <a:lnSpc>
                  <a:spcPct val="130000"/>
                </a:lnSpc>
              </a:pPr>
              <a:r>
                <a:rPr lang="en-US" altLang="ko-KR" dirty="0" smtClean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dirty="0" smtClean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정확하게 동작을 따라 했는지 알 수 없음</a:t>
              </a:r>
              <a:r>
                <a:rPr lang="en-US" altLang="ko-KR" dirty="0" smtClean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endPara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16023" y="1714782"/>
              <a:ext cx="2473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기존 유사 서비스의 단점 </a:t>
              </a:r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33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271556" y="116540"/>
            <a:ext cx="7726020" cy="553998"/>
          </a:xfrm>
        </p:spPr>
        <p:txBody>
          <a:bodyPr/>
          <a:lstStyle/>
          <a:p>
            <a:r>
              <a:rPr lang="en-US" altLang="ko-KR" sz="280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1-2)  </a:t>
            </a:r>
            <a:r>
              <a:rPr lang="ko-KR" altLang="en-US" sz="2800" b="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서비스 소개</a:t>
            </a:r>
            <a:endParaRPr lang="ko-KR" altLang="en-US" sz="2800" b="0" spc="-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5130" y="755348"/>
            <a:ext cx="75200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ko-KR" altLang="en-US" dirty="0">
                <a:solidFill>
                  <a:schemeClr val="tx1"/>
                </a:solidFill>
              </a:rPr>
              <a:t>선택한 </a:t>
            </a:r>
            <a:r>
              <a:rPr lang="ko-KR" altLang="en-US" dirty="0" err="1">
                <a:solidFill>
                  <a:schemeClr val="tx1"/>
                </a:solidFill>
              </a:rPr>
              <a:t>아이돌의</a:t>
            </a:r>
            <a:r>
              <a:rPr lang="ko-KR" altLang="en-US" dirty="0">
                <a:solidFill>
                  <a:schemeClr val="tx1"/>
                </a:solidFill>
              </a:rPr>
              <a:t> 안무를 </a:t>
            </a:r>
            <a:r>
              <a:rPr lang="ko-KR" altLang="en-US" dirty="0" err="1">
                <a:solidFill>
                  <a:schemeClr val="tx1"/>
                </a:solidFill>
              </a:rPr>
              <a:t>딥러닝</a:t>
            </a:r>
            <a:r>
              <a:rPr lang="ko-KR" altLang="en-US" dirty="0">
                <a:solidFill>
                  <a:schemeClr val="tx1"/>
                </a:solidFill>
              </a:rPr>
              <a:t> 기반 동작 </a:t>
            </a:r>
            <a:r>
              <a:rPr lang="ko-KR" altLang="en-US" dirty="0" err="1">
                <a:solidFill>
                  <a:schemeClr val="tx1"/>
                </a:solidFill>
              </a:rPr>
              <a:t>매칭</a:t>
            </a:r>
            <a:r>
              <a:rPr lang="ko-KR" altLang="en-US" dirty="0">
                <a:solidFill>
                  <a:schemeClr val="tx1"/>
                </a:solidFill>
              </a:rPr>
              <a:t> 기술로 </a:t>
            </a:r>
            <a:r>
              <a:rPr lang="ko-KR" altLang="en-US" dirty="0" err="1" smtClean="0">
                <a:solidFill>
                  <a:schemeClr val="tx1"/>
                </a:solidFill>
              </a:rPr>
              <a:t>따라하며</a:t>
            </a:r>
            <a:r>
              <a:rPr lang="ko-KR" altLang="en-US" dirty="0" smtClean="0">
                <a:solidFill>
                  <a:schemeClr val="tx1"/>
                </a:solidFill>
              </a:rPr>
              <a:t> 배울 </a:t>
            </a:r>
            <a:r>
              <a:rPr lang="ko-KR" altLang="en-US" dirty="0">
                <a:solidFill>
                  <a:schemeClr val="tx1"/>
                </a:solidFill>
              </a:rPr>
              <a:t>수 있는 서비스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1606" y="1628750"/>
            <a:ext cx="8641200" cy="46806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48234" y="5945230"/>
            <a:ext cx="138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user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8545" y="1619468"/>
            <a:ext cx="118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webcam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2738" y="2438848"/>
            <a:ext cx="3235738" cy="25758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769" y="1988800"/>
            <a:ext cx="717676" cy="487097"/>
          </a:xfrm>
          <a:prstGeom prst="rect">
            <a:avLst/>
          </a:prstGeom>
        </p:spPr>
      </p:pic>
      <p:sp>
        <p:nvSpPr>
          <p:cNvPr id="13" name="오른쪽으로 구부러진 화살표 12"/>
          <p:cNvSpPr/>
          <p:nvPr/>
        </p:nvSpPr>
        <p:spPr>
          <a:xfrm flipH="1" flipV="1">
            <a:off x="6879260" y="3009281"/>
            <a:ext cx="940804" cy="1919589"/>
          </a:xfrm>
          <a:prstGeom prst="curvedRightArrow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2506" y="3507410"/>
            <a:ext cx="1383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Recognize</a:t>
            </a:r>
          </a:p>
          <a:p>
            <a:r>
              <a:rPr lang="en-US" altLang="ko-KR" b="1" dirty="0"/>
              <a:t>      &amp;</a:t>
            </a:r>
          </a:p>
          <a:p>
            <a:r>
              <a:rPr lang="en-US" altLang="ko-KR" b="1" dirty="0" smtClean="0"/>
              <a:t>Matching</a:t>
            </a:r>
            <a:endParaRPr lang="ko-KR" altLang="en-US" b="1" dirty="0"/>
          </a:p>
        </p:txBody>
      </p:sp>
      <p:sp>
        <p:nvSpPr>
          <p:cNvPr id="12" name="오른쪽으로 구부러진 화살표 11"/>
          <p:cNvSpPr/>
          <p:nvPr/>
        </p:nvSpPr>
        <p:spPr>
          <a:xfrm>
            <a:off x="2041285" y="2990009"/>
            <a:ext cx="940274" cy="1958132"/>
          </a:xfrm>
          <a:prstGeom prst="curvedRightArrow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840" y="3645910"/>
            <a:ext cx="218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Show </a:t>
            </a:r>
            <a:r>
              <a:rPr lang="en-US" altLang="ko-KR" b="1" dirty="0" smtClean="0"/>
              <a:t>Dance Pose </a:t>
            </a:r>
            <a:r>
              <a:rPr lang="en-US" altLang="ko-KR" b="1" dirty="0"/>
              <a:t>User </a:t>
            </a:r>
            <a:r>
              <a:rPr lang="en-US" altLang="ko-KR" b="1" dirty="0" smtClean="0"/>
              <a:t>chosen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4067299" y="1916790"/>
            <a:ext cx="435534" cy="435534"/>
          </a:xfrm>
          <a:prstGeom prst="ellipse">
            <a:avLst/>
          </a:prstGeom>
          <a:solidFill>
            <a:srgbClr val="091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08408" y="3751308"/>
            <a:ext cx="435534" cy="435534"/>
          </a:xfrm>
          <a:prstGeom prst="ellipse">
            <a:avLst/>
          </a:prstGeom>
          <a:solidFill>
            <a:srgbClr val="091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67299" y="5801856"/>
            <a:ext cx="435534" cy="435534"/>
          </a:xfrm>
          <a:prstGeom prst="ellipse">
            <a:avLst/>
          </a:prstGeom>
          <a:solidFill>
            <a:srgbClr val="091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408686" y="3751308"/>
            <a:ext cx="435534" cy="435534"/>
          </a:xfrm>
          <a:prstGeom prst="ellipse">
            <a:avLst/>
          </a:prstGeom>
          <a:solidFill>
            <a:srgbClr val="091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551"/>
          <a:stretch/>
        </p:blipFill>
        <p:spPr>
          <a:xfrm>
            <a:off x="3795183" y="2648546"/>
            <a:ext cx="2381193" cy="15382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422" y="3010897"/>
            <a:ext cx="1466371" cy="34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5130" y="755348"/>
            <a:ext cx="446147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ko-KR" altLang="en-US" dirty="0">
                <a:solidFill>
                  <a:schemeClr val="tx1"/>
                </a:solidFill>
              </a:rPr>
              <a:t>서비스 구현을 위한 요구사항 별 개발 방안 설계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724118"/>
              </p:ext>
            </p:extLst>
          </p:nvPr>
        </p:nvGraphicFramePr>
        <p:xfrm>
          <a:off x="656008" y="1484730"/>
          <a:ext cx="8641200" cy="5108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2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964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7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개발요구사항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 </a:t>
                      </a:r>
                      <a:r>
                        <a:rPr lang="ko-KR" altLang="en-US" sz="1400" dirty="0" smtClean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방안 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5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 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포즈 영상 촬영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프레임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별 이미지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확보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데이터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전처리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: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grayscale,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좌우대칭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변환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데이터 전처리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 :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배경 제거 및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skeleton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동작별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850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장의 이미지 데이터 확보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(7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동작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총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5,950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  <a:p>
                      <a:pPr marL="285750" lvl="0" indent="-285750" algn="l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Openpose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활용해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skeleton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추출한 이미지 데이터 확보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1531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 CNN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모델링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CNN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모델 학습 선정 및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진행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모델 성능 개선 및 향상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모델 간 정확도 비교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분석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최종 모델 선정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CNN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모델링 결과 도출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lvl="0" indent="-285750" algn="l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최종 모델 선정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(VGG19)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서비스 개발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서비스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로직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분석 및 서비스 알고리즘 작성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서비스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세부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로직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설계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웹캠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화면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Openpose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구현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 동작과 제공 동작 이미지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매칭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Tkinter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(GUI)</a:t>
                      </a:r>
                    </a:p>
                    <a:p>
                      <a:pPr marL="285750" lvl="0" indent="-285750" algn="l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3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웹서비스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Django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아키텍쳐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 서비스 기능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구현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웹페이지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UI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디자인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indent="-285750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Pyinstaller.exe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연결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Pyinstaller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exe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285750" lvl="0" indent="-285750" algn="l" latinLnBrk="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장고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71556" y="116540"/>
            <a:ext cx="7726020" cy="553998"/>
          </a:xfrm>
        </p:spPr>
        <p:txBody>
          <a:bodyPr/>
          <a:lstStyle/>
          <a:p>
            <a:r>
              <a:rPr lang="en-US" altLang="ko-KR" sz="280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1-3)  </a:t>
            </a:r>
            <a:r>
              <a:rPr lang="ko-KR" altLang="en-US" sz="2800" b="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개발 요구사항</a:t>
            </a:r>
            <a:endParaRPr lang="ko-KR" altLang="en-US" sz="2800" b="0" spc="-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2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5130" y="755348"/>
            <a:ext cx="446147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100">
                <a:solidFill>
                  <a:srgbClr val="091F6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● </a:t>
            </a:r>
            <a:r>
              <a:rPr lang="ko-KR" altLang="en-US" dirty="0">
                <a:solidFill>
                  <a:schemeClr val="tx1"/>
                </a:solidFill>
              </a:rPr>
              <a:t>서비스 구현을 위한 요구사항 별 개발 방안 설계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71556" y="116540"/>
            <a:ext cx="7726020" cy="553998"/>
          </a:xfrm>
        </p:spPr>
        <p:txBody>
          <a:bodyPr/>
          <a:lstStyle/>
          <a:p>
            <a:r>
              <a:rPr lang="en-US" altLang="ko-KR" sz="280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1-4)  </a:t>
            </a:r>
            <a:r>
              <a:rPr lang="ko-KR" altLang="en-US" sz="2800" b="0" spc="-2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추진일정</a:t>
            </a:r>
            <a:endParaRPr lang="ko-KR" altLang="en-US" sz="2800" b="0" spc="-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3495"/>
              </p:ext>
            </p:extLst>
          </p:nvPr>
        </p:nvGraphicFramePr>
        <p:xfrm>
          <a:off x="355767" y="1340710"/>
          <a:ext cx="9241683" cy="5209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75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84962"/>
                <a:gridCol w="15224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36899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690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분류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수행내용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담당</a:t>
                      </a:r>
                      <a:endParaRPr lang="ko-KR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6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r>
                        <a:rPr lang="ko-KR" altLang="en-US" sz="1050" u="none" strike="noStrike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r>
                        <a:rPr lang="ko-KR" altLang="en-US" sz="105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2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주요 </a:t>
                      </a:r>
                      <a:r>
                        <a:rPr lang="en-US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Milestone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착수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632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중간</a:t>
                      </a:r>
                      <a:endParaRPr lang="en-US" altLang="ko-KR" sz="1100" u="none" strike="noStrike" kern="1200" dirty="0" smtClean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632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최종</a:t>
                      </a:r>
                      <a:endParaRPr lang="ko-KR" alt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632B8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221">
                <a:tc rowSpan="4"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주제 선정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1-1.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자료 조사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1-2.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기술동향파악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1-3. Openpose </a:t>
                      </a:r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기술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1-4.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주제 재선정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2221">
                <a:tc rowSpan="2"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 확보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2-1.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포즈 영상 촬영 </a:t>
                      </a:r>
                      <a:r>
                        <a:rPr lang="ko-KR" altLang="en-US" sz="1100" u="none" strike="noStrike" dirty="0" smtClean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및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 추출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2-2.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데이터 전처리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2221">
                <a:tc rowSpan="5"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3. </a:t>
                      </a:r>
                      <a:r>
                        <a:rPr lang="ko-KR" altLang="en-US" sz="1100" u="none" strike="noStrike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모델 설계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3-1. CNN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모델 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 선정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배소현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이가은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한겨레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3-2.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모델 학습 및 정확도 테스트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배소현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이가은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한겨레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3-3.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모델 간 정확도 비교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배소현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이가은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한겨레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3-4.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모델 </a:t>
                      </a:r>
                      <a:r>
                        <a:rPr lang="ko-KR" altLang="en-US" sz="1100" u="none" strike="noStrike" dirty="0" smtClean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선정</a:t>
                      </a:r>
                      <a:r>
                        <a:rPr lang="en-US" altLang="ko-KR" sz="1100" u="none" strike="noStrike" dirty="0" smtClean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(VGG19)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배소현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이가은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한겨레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3-5.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모델 정확도 개선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배소현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이가은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한겨레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72221">
                <a:tc rowSpan="10"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서비스 개발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4-1.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서비스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로직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정수현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4-2.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서비스 알고리즘 작성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정수현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4-3.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서비스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로직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설계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1100" u="none" strike="noStrike" dirty="0" err="1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tkinter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기반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정수현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4-3-1.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랜덤 이미지 제공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정수현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4-3-2.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매칭시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화면 전환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정수현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4-3-3.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매칭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시 다음 이미지 제공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정수현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4-3-4.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서비스 인터페이스 연결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정수현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4-3-6.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지정한 번호 순으로 이미지 팝업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정수현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4-3-7. </a:t>
                      </a:r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멤버 선택 화면 추가</a:t>
                      </a: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정수현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 4-4 </a:t>
                      </a:r>
                      <a:r>
                        <a:rPr lang="ko-KR" altLang="en-US" sz="11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GUI </a:t>
                      </a:r>
                      <a:r>
                        <a:rPr lang="ko-KR" altLang="en-US" sz="11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디자인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72221">
                <a:tc rowSpan="4"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5. </a:t>
                      </a:r>
                      <a:r>
                        <a:rPr lang="ko-KR" altLang="en-US" sz="1100" u="none" strike="noStrike" dirty="0" err="1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웹서비스</a:t>
                      </a:r>
                      <a:r>
                        <a:rPr lang="ko-KR" altLang="en-US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구현</a:t>
                      </a:r>
                      <a:endParaRPr lang="ko-KR" alt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5-1. 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Pyinstaller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을 통해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exe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만들기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배소현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이예랑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</a:tr>
              <a:tr h="72221">
                <a:tc vMerge="1">
                  <a:txBody>
                    <a:bodyPr/>
                    <a:lstStyle/>
                    <a:p>
                      <a:pPr marL="108000" algn="l" fontAlgn="ctr"/>
                      <a:endParaRPr lang="ko-KR" alt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 smtClean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5-2. </a:t>
                      </a:r>
                      <a:r>
                        <a:rPr lang="en-US" altLang="ko-KR" sz="1100" u="none" strike="noStrike" dirty="0" err="1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Django</a:t>
                      </a:r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아키텍쳐</a:t>
                      </a:r>
                      <a:r>
                        <a:rPr lang="ko-KR" altLang="en-US" sz="1100" u="none" strike="noStrike" dirty="0" smtClean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설계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이가은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 smtClean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5-3.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웹 기능 구현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이가은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 smtClean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5-4.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디자인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이가은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72221">
                <a:tc rowSpan="2"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6.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통합 테스트</a:t>
                      </a:r>
                      <a:endParaRPr lang="ko-KR" alt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6-1.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단위 테스트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7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6-2. </a:t>
                      </a:r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통합 테스트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>
                    <a:solidFill>
                      <a:srgbClr val="BF6F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6520" marR="6520" marT="6520" marB="0" anchor="ctr"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3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빅데이터">
      <a:dk1>
        <a:sysClr val="windowText" lastClr="000000"/>
      </a:dk1>
      <a:lt1>
        <a:sysClr val="window" lastClr="FFFFFF"/>
      </a:lt1>
      <a:dk2>
        <a:srgbClr val="08CCEF"/>
      </a:dk2>
      <a:lt2>
        <a:srgbClr val="167CD1"/>
      </a:lt2>
      <a:accent1>
        <a:srgbClr val="023F73"/>
      </a:accent1>
      <a:accent2>
        <a:srgbClr val="023F73"/>
      </a:accent2>
      <a:accent3>
        <a:srgbClr val="6956E0"/>
      </a:accent3>
      <a:accent4>
        <a:srgbClr val="ED5323"/>
      </a:accent4>
      <a:accent5>
        <a:srgbClr val="4FDED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8993</TotalTime>
  <Words>1565</Words>
  <Application>Microsoft Office PowerPoint</Application>
  <PresentationFormat>사용자 지정</PresentationFormat>
  <Paragraphs>717</Paragraphs>
  <Slides>27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KoPubWorld돋움체_Pro Medium</vt:lpstr>
      <vt:lpstr>맑은 고딕</vt:lpstr>
      <vt:lpstr>KoPubWorld돋움체_Pro Bold</vt:lpstr>
      <vt:lpstr>KoPubWorld돋움체 Medium</vt:lpstr>
      <vt:lpstr>Arial</vt:lpstr>
      <vt:lpstr>KoPubWorld돋움체 Light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1-1)  추진배경 및 목표</vt:lpstr>
      <vt:lpstr>1-1)  추진배경 및 목표</vt:lpstr>
      <vt:lpstr>1-1)  추진배경 및 목표 </vt:lpstr>
      <vt:lpstr>1-2)  서비스 소개</vt:lpstr>
      <vt:lpstr>1-3)  개발 요구사항</vt:lpstr>
      <vt:lpstr>1-4)  추진일정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credu</dc:creator>
  <cp:lastModifiedBy>Windows 사용자</cp:lastModifiedBy>
  <cp:revision>810</cp:revision>
  <cp:lastPrinted>2018-04-27T00:36:43Z</cp:lastPrinted>
  <dcterms:created xsi:type="dcterms:W3CDTF">2017-01-02T01:56:58Z</dcterms:created>
  <dcterms:modified xsi:type="dcterms:W3CDTF">2020-06-19T05:39:16Z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\\26.2.118.83\Share\08.정부지원\☆ 혁신성장 청년인재\＃2018 혁신 운영\40. 프로젝트발표회\04 수료식 장표\혁신성장청년인재 1기_수료식(수정).pptx</vt:lpwstr>
  </property>
</Properties>
</file>